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Platypi Medium"/>
      <p:regular r:id="rId18"/>
    </p:embeddedFont>
    <p:embeddedFont>
      <p:font typeface="Platypi Medium"/>
      <p:regular r:id="rId19"/>
    </p:embeddedFont>
    <p:embeddedFont>
      <p:font typeface="Platypi Medium"/>
      <p:regular r:id="rId20"/>
    </p:embeddedFont>
    <p:embeddedFont>
      <p:font typeface="Platypi Medium"/>
      <p:regular r:id="rId21"/>
    </p:embeddedFont>
    <p:embeddedFont>
      <p:font typeface="Source Serif 4"/>
      <p:regular r:id="rId22"/>
    </p:embeddedFont>
    <p:embeddedFont>
      <p:font typeface="Source Serif 4"/>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7F3F0"/>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3187065"/>
            <a:ext cx="7556421" cy="1240155"/>
          </a:xfrm>
          <a:prstGeom prst="rect">
            <a:avLst/>
          </a:prstGeom>
          <a:noFill/>
          <a:ln/>
        </p:spPr>
        <p:txBody>
          <a:bodyPr wrap="square" lIns="0" tIns="0" rIns="0" bIns="0" rtlCol="0" anchor="t"/>
          <a:lstStyle/>
          <a:p>
            <a:pPr algn="ctr" indent="0" marL="0">
              <a:lnSpc>
                <a:spcPts val="4850"/>
              </a:lnSpc>
              <a:buNone/>
            </a:pPr>
            <a:r>
              <a:rPr lang="en-US" sz="3900" dirty="0">
                <a:solidFill>
                  <a:srgbClr val="201B18"/>
                </a:solidFill>
                <a:latin typeface="Platypi Medium" pitchFamily="34" charset="0"/>
                <a:ea typeface="Platypi Medium" pitchFamily="34" charset="-122"/>
                <a:cs typeface="Platypi Medium" pitchFamily="34" charset="-120"/>
              </a:rPr>
              <a:t>Pizza Sales Analysis Using  SQL</a:t>
            </a:r>
            <a:endParaRPr lang="en-US" sz="3900" dirty="0"/>
          </a:p>
        </p:txBody>
      </p:sp>
      <p:sp>
        <p:nvSpPr>
          <p:cNvPr id="4" name="Text 1"/>
          <p:cNvSpPr/>
          <p:nvPr/>
        </p:nvSpPr>
        <p:spPr>
          <a:xfrm>
            <a:off x="6280190" y="4724876"/>
            <a:ext cx="7556421" cy="317540"/>
          </a:xfrm>
          <a:prstGeom prst="rect">
            <a:avLst/>
          </a:prstGeom>
          <a:noFill/>
          <a:ln/>
        </p:spPr>
        <p:txBody>
          <a:bodyPr wrap="none" lIns="0" tIns="0" rIns="0" bIns="0" rtlCol="0" anchor="t"/>
          <a:lstStyle/>
          <a:p>
            <a:pPr algn="ctr" indent="0" marL="0">
              <a:lnSpc>
                <a:spcPts val="2500"/>
              </a:lnSpc>
              <a:buNone/>
            </a:pPr>
            <a:r>
              <a:rPr lang="en-US" sz="1550" dirty="0">
                <a:solidFill>
                  <a:srgbClr val="504C49"/>
                </a:solidFill>
                <a:latin typeface="Source Serif 4" pitchFamily="34" charset="0"/>
                <a:ea typeface="Source Serif 4" pitchFamily="34" charset="-122"/>
                <a:cs typeface="Source Serif 4" pitchFamily="34" charset="-120"/>
              </a:rPr>
              <a:t>(Unlocking Order Volumes &amp; Revenue Insights)</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412075" y="364093"/>
            <a:ext cx="6205061" cy="321826"/>
          </a:xfrm>
          <a:prstGeom prst="rect">
            <a:avLst/>
          </a:prstGeom>
          <a:noFill/>
          <a:ln/>
        </p:spPr>
        <p:txBody>
          <a:bodyPr wrap="none" lIns="0" tIns="0" rIns="0" bIns="0" rtlCol="0" anchor="t"/>
          <a:lstStyle/>
          <a:p>
            <a:pPr algn="l" indent="0" marL="0">
              <a:lnSpc>
                <a:spcPts val="2500"/>
              </a:lnSpc>
              <a:buNone/>
            </a:pPr>
            <a:r>
              <a:rPr lang="en-US" sz="2000" dirty="0">
                <a:solidFill>
                  <a:srgbClr val="201B18"/>
                </a:solidFill>
                <a:latin typeface="Platypi Medium" pitchFamily="34" charset="0"/>
                <a:ea typeface="Platypi Medium" pitchFamily="34" charset="-122"/>
                <a:cs typeface="Platypi Medium" pitchFamily="34" charset="-120"/>
              </a:rPr>
              <a:t>Revenue &amp; Quantity Analysis with SQL Examples</a:t>
            </a:r>
            <a:endParaRPr lang="en-US" sz="2000" dirty="0"/>
          </a:p>
        </p:txBody>
      </p:sp>
      <p:sp>
        <p:nvSpPr>
          <p:cNvPr id="3" name="Text 1"/>
          <p:cNvSpPr/>
          <p:nvPr/>
        </p:nvSpPr>
        <p:spPr>
          <a:xfrm>
            <a:off x="412075" y="891897"/>
            <a:ext cx="13806249" cy="164783"/>
          </a:xfrm>
          <a:prstGeom prst="rect">
            <a:avLst/>
          </a:prstGeom>
          <a:noFill/>
          <a:ln/>
        </p:spPr>
        <p:txBody>
          <a:bodyPr wrap="none" lIns="0" tIns="0" rIns="0" bIns="0" rtlCol="0" anchor="t"/>
          <a:lstStyle/>
          <a:p>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We delve deeper into the financial health of our pizza business, examining cumulative revenue trends and pinpointing the top-performing pizza types within each category.</a:t>
            </a:r>
            <a:endParaRPr lang="en-US" sz="800" dirty="0"/>
          </a:p>
        </p:txBody>
      </p:sp>
      <p:sp>
        <p:nvSpPr>
          <p:cNvPr id="4" name="Shape 2"/>
          <p:cNvSpPr/>
          <p:nvPr/>
        </p:nvSpPr>
        <p:spPr>
          <a:xfrm>
            <a:off x="412075" y="1327071"/>
            <a:ext cx="6851571" cy="6257806"/>
          </a:xfrm>
          <a:prstGeom prst="roundRect">
            <a:avLst>
              <a:gd name="adj" fmla="val 1169"/>
            </a:avLst>
          </a:prstGeom>
          <a:solidFill>
            <a:srgbClr val="FFFFFF"/>
          </a:solidFill>
          <a:ln/>
        </p:spPr>
      </p:sp>
      <p:sp>
        <p:nvSpPr>
          <p:cNvPr id="5" name="Shape 3"/>
          <p:cNvSpPr/>
          <p:nvPr/>
        </p:nvSpPr>
        <p:spPr>
          <a:xfrm>
            <a:off x="412075" y="1311831"/>
            <a:ext cx="6851571" cy="60960"/>
          </a:xfrm>
          <a:prstGeom prst="roundRect">
            <a:avLst>
              <a:gd name="adj" fmla="val 25352"/>
            </a:avLst>
          </a:prstGeom>
          <a:solidFill>
            <a:srgbClr val="3E2513"/>
          </a:solidFill>
          <a:ln/>
        </p:spPr>
      </p:sp>
      <p:sp>
        <p:nvSpPr>
          <p:cNvPr id="6" name="Shape 4"/>
          <p:cNvSpPr/>
          <p:nvPr/>
        </p:nvSpPr>
        <p:spPr>
          <a:xfrm>
            <a:off x="3683318" y="1172528"/>
            <a:ext cx="309086" cy="309086"/>
          </a:xfrm>
          <a:prstGeom prst="roundRect">
            <a:avLst>
              <a:gd name="adj" fmla="val 295840"/>
            </a:avLst>
          </a:prstGeom>
          <a:solidFill>
            <a:srgbClr val="3E2513"/>
          </a:solidFill>
          <a:ln/>
        </p:spPr>
      </p:sp>
      <p:sp>
        <p:nvSpPr>
          <p:cNvPr id="7" name="Text 5"/>
          <p:cNvSpPr/>
          <p:nvPr/>
        </p:nvSpPr>
        <p:spPr>
          <a:xfrm>
            <a:off x="3776067" y="1249799"/>
            <a:ext cx="123587" cy="154543"/>
          </a:xfrm>
          <a:prstGeom prst="rect">
            <a:avLst/>
          </a:prstGeom>
          <a:noFill/>
          <a:ln/>
        </p:spPr>
        <p:txBody>
          <a:bodyPr wrap="none" lIns="0" tIns="0" rIns="0" bIns="0" rtlCol="0" anchor="t"/>
          <a:lstStyle/>
          <a:p>
            <a:pPr algn="l" indent="0" marL="0">
              <a:lnSpc>
                <a:spcPts val="1550"/>
              </a:lnSpc>
              <a:buNone/>
            </a:pPr>
            <a:r>
              <a:rPr lang="en-US" sz="950" dirty="0">
                <a:solidFill>
                  <a:srgbClr val="FFFFFF"/>
                </a:solidFill>
                <a:latin typeface="Platypi Medium" pitchFamily="34" charset="0"/>
                <a:ea typeface="Platypi Medium" pitchFamily="34" charset="-122"/>
                <a:cs typeface="Platypi Medium" pitchFamily="34" charset="-120"/>
              </a:rPr>
              <a:t>1</a:t>
            </a:r>
            <a:endParaRPr lang="en-US" sz="950" dirty="0"/>
          </a:p>
        </p:txBody>
      </p:sp>
      <p:sp>
        <p:nvSpPr>
          <p:cNvPr id="8" name="Text 6"/>
          <p:cNvSpPr/>
          <p:nvPr/>
        </p:nvSpPr>
        <p:spPr>
          <a:xfrm>
            <a:off x="530304" y="1584603"/>
            <a:ext cx="1967865" cy="160973"/>
          </a:xfrm>
          <a:prstGeom prst="rect">
            <a:avLst/>
          </a:prstGeom>
          <a:noFill/>
          <a:ln/>
        </p:spPr>
        <p:txBody>
          <a:bodyPr wrap="none" lIns="0" tIns="0" rIns="0" bIns="0" rtlCol="0" anchor="t"/>
          <a:lstStyle/>
          <a:p>
            <a:pPr algn="l" indent="0" marL="0">
              <a:lnSpc>
                <a:spcPts val="1250"/>
              </a:lnSpc>
              <a:buNone/>
            </a:pPr>
            <a:r>
              <a:rPr lang="en-US" sz="1000" dirty="0">
                <a:solidFill>
                  <a:srgbClr val="504C49"/>
                </a:solidFill>
                <a:highlight>
                  <a:srgbClr val="E0FFE0"/>
                </a:highlight>
                <a:latin typeface="Platypi Medium" pitchFamily="34" charset="0"/>
                <a:ea typeface="Platypi Medium" pitchFamily="34" charset="-122"/>
                <a:cs typeface="Platypi Medium" pitchFamily="34" charset="-120"/>
              </a:rPr>
              <a:t>Cumulative Revenue Over Time</a:t>
            </a:r>
            <a:endParaRPr lang="en-US" sz="1000" dirty="0"/>
          </a:p>
        </p:txBody>
      </p:sp>
      <p:sp>
        <p:nvSpPr>
          <p:cNvPr id="9" name="Text 7"/>
          <p:cNvSpPr/>
          <p:nvPr/>
        </p:nvSpPr>
        <p:spPr>
          <a:xfrm>
            <a:off x="530304" y="1807369"/>
            <a:ext cx="6615113" cy="329565"/>
          </a:xfrm>
          <a:prstGeom prst="rect">
            <a:avLst/>
          </a:prstGeom>
          <a:noFill/>
          <a:ln/>
        </p:spPr>
        <p:txBody>
          <a:bodyPr wrap="square" lIns="0" tIns="0" rIns="0" bIns="0" rtlCol="0" anchor="t"/>
          <a:lstStyle/>
          <a:p>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Tracking cumulative revenue provides a clear picture of our growth trajectory and overall financial performance over the entire operational period.</a:t>
            </a:r>
            <a:endParaRPr lang="en-US" sz="800" dirty="0"/>
          </a:p>
        </p:txBody>
      </p:sp>
      <p:sp>
        <p:nvSpPr>
          <p:cNvPr id="10" name="Shape 8"/>
          <p:cNvSpPr/>
          <p:nvPr/>
        </p:nvSpPr>
        <p:spPr>
          <a:xfrm>
            <a:off x="530304" y="2252782"/>
            <a:ext cx="6615113" cy="2791063"/>
          </a:xfrm>
          <a:prstGeom prst="roundRect">
            <a:avLst>
              <a:gd name="adj" fmla="val 554"/>
            </a:avLst>
          </a:prstGeom>
          <a:solidFill>
            <a:srgbClr val="F2F2F2"/>
          </a:solidFill>
          <a:ln/>
        </p:spPr>
      </p:sp>
      <p:sp>
        <p:nvSpPr>
          <p:cNvPr id="11" name="Shape 9"/>
          <p:cNvSpPr/>
          <p:nvPr/>
        </p:nvSpPr>
        <p:spPr>
          <a:xfrm>
            <a:off x="525185" y="2252782"/>
            <a:ext cx="6625352" cy="2791063"/>
          </a:xfrm>
          <a:prstGeom prst="roundRect">
            <a:avLst>
              <a:gd name="adj" fmla="val 554"/>
            </a:avLst>
          </a:prstGeom>
          <a:solidFill>
            <a:srgbClr val="F2F2F2"/>
          </a:solidFill>
          <a:ln/>
        </p:spPr>
      </p:sp>
      <p:sp>
        <p:nvSpPr>
          <p:cNvPr id="12" name="Text 10"/>
          <p:cNvSpPr/>
          <p:nvPr/>
        </p:nvSpPr>
        <p:spPr>
          <a:xfrm>
            <a:off x="628174" y="2330053"/>
            <a:ext cx="6419374" cy="2636520"/>
          </a:xfrm>
          <a:prstGeom prst="rect">
            <a:avLst/>
          </a:prstGeom>
          <a:noFill/>
          <a:ln/>
        </p:spPr>
        <p:txBody>
          <a:bodyPr wrap="square" lIns="0" tIns="0" rIns="0" bIns="0" rtlCol="0" anchor="t"/>
          <a:lstStyle/>
          <a:p>
            <a:pPr algn="l" indent="0" marL="0">
              <a:lnSpc>
                <a:spcPts val="1250"/>
              </a:lnSpc>
              <a:buNone/>
            </a:pPr>
            <a:r>
              <a:rPr lang="en-US" sz="800" dirty="0">
                <a:solidFill>
                  <a:srgbClr val="504C49"/>
                </a:solidFill>
                <a:highlight>
                  <a:srgbClr val="F2F2F2"/>
                </a:highlight>
                <a:latin typeface="Consolas" pitchFamily="34" charset="0"/>
                <a:ea typeface="Consolas" pitchFamily="34" charset="-122"/>
                <a:cs typeface="Consolas" pitchFamily="34" charset="-120"/>
              </a:rPr>
              <a:t>WITH sales AS (    SELECT         orders.order_date,         SUM(order_details.quantity * pizzas.price) AS revenue    FROM         order_details        JOIN pizzas ON order_details.pizza_id = pizzas.pizza_id        JOIN orders ON orders.order_id = order_details.order_id    GROUP BY         orders.order_date)SELECT    order_date,    SUM(revenue) OVER (ORDER BY order_date) AS cum_revenueFROM    sales;</a:t>
            </a:r>
            <a:endParaRPr lang="en-US" sz="800" dirty="0"/>
          </a:p>
        </p:txBody>
      </p:sp>
      <p:sp>
        <p:nvSpPr>
          <p:cNvPr id="13" name="Text 11"/>
          <p:cNvSpPr/>
          <p:nvPr/>
        </p:nvSpPr>
        <p:spPr>
          <a:xfrm>
            <a:off x="530304" y="5159693"/>
            <a:ext cx="6615113" cy="329565"/>
          </a:xfrm>
          <a:prstGeom prst="rect">
            <a:avLst/>
          </a:prstGeom>
          <a:noFill/>
          <a:ln/>
        </p:spPr>
        <p:txBody>
          <a:bodyPr wrap="square" lIns="0" tIns="0" rIns="0" bIns="0" rtlCol="0" anchor="t"/>
          <a:lstStyle/>
          <a:p>
            <a:pPr algn="l" indent="0" marL="0">
              <a:lnSpc>
                <a:spcPts val="1250"/>
              </a:lnSpc>
              <a:buNone/>
            </a:pPr>
            <a:r>
              <a:rPr lang="en-US" sz="800" b="1" dirty="0">
                <a:solidFill>
                  <a:srgbClr val="504C49"/>
                </a:solidFill>
                <a:latin typeface="Source Serif 4" pitchFamily="34" charset="0"/>
                <a:ea typeface="Source Serif 4" pitchFamily="34" charset="-122"/>
                <a:cs typeface="Source Serif 4" pitchFamily="34" charset="-120"/>
              </a:rPr>
              <a:t>Insight:</a:t>
            </a:r>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 The cumulative revenue demonstrates a steady upward trend, indicating consistent growth and healthy overall sales performance throughout the year.</a:t>
            </a:r>
            <a:endParaRPr lang="en-US" sz="800" dirty="0"/>
          </a:p>
        </p:txBody>
      </p:sp>
      <p:sp>
        <p:nvSpPr>
          <p:cNvPr id="14" name="Shape 12"/>
          <p:cNvSpPr/>
          <p:nvPr/>
        </p:nvSpPr>
        <p:spPr>
          <a:xfrm>
            <a:off x="7366635" y="1327071"/>
            <a:ext cx="6851690" cy="6257806"/>
          </a:xfrm>
          <a:prstGeom prst="roundRect">
            <a:avLst>
              <a:gd name="adj" fmla="val 1169"/>
            </a:avLst>
          </a:prstGeom>
          <a:solidFill>
            <a:srgbClr val="FFFFFF"/>
          </a:solidFill>
          <a:ln/>
        </p:spPr>
      </p:sp>
      <p:sp>
        <p:nvSpPr>
          <p:cNvPr id="15" name="Shape 13"/>
          <p:cNvSpPr/>
          <p:nvPr/>
        </p:nvSpPr>
        <p:spPr>
          <a:xfrm>
            <a:off x="7366635" y="1311831"/>
            <a:ext cx="6851690" cy="60960"/>
          </a:xfrm>
          <a:prstGeom prst="roundRect">
            <a:avLst>
              <a:gd name="adj" fmla="val 25352"/>
            </a:avLst>
          </a:prstGeom>
          <a:solidFill>
            <a:srgbClr val="3E2513"/>
          </a:solidFill>
          <a:ln/>
        </p:spPr>
      </p:sp>
      <p:sp>
        <p:nvSpPr>
          <p:cNvPr id="16" name="Shape 14"/>
          <p:cNvSpPr/>
          <p:nvPr/>
        </p:nvSpPr>
        <p:spPr>
          <a:xfrm>
            <a:off x="10637877" y="1172528"/>
            <a:ext cx="309086" cy="309086"/>
          </a:xfrm>
          <a:prstGeom prst="roundRect">
            <a:avLst>
              <a:gd name="adj" fmla="val 295840"/>
            </a:avLst>
          </a:prstGeom>
          <a:solidFill>
            <a:srgbClr val="3E2513"/>
          </a:solidFill>
          <a:ln/>
        </p:spPr>
      </p:sp>
      <p:sp>
        <p:nvSpPr>
          <p:cNvPr id="17" name="Text 15"/>
          <p:cNvSpPr/>
          <p:nvPr/>
        </p:nvSpPr>
        <p:spPr>
          <a:xfrm>
            <a:off x="10730627" y="1249799"/>
            <a:ext cx="123587" cy="154543"/>
          </a:xfrm>
          <a:prstGeom prst="rect">
            <a:avLst/>
          </a:prstGeom>
          <a:noFill/>
          <a:ln/>
        </p:spPr>
        <p:txBody>
          <a:bodyPr wrap="none" lIns="0" tIns="0" rIns="0" bIns="0" rtlCol="0" anchor="t"/>
          <a:lstStyle/>
          <a:p>
            <a:pPr algn="l" indent="0" marL="0">
              <a:lnSpc>
                <a:spcPts val="1550"/>
              </a:lnSpc>
              <a:buNone/>
            </a:pPr>
            <a:r>
              <a:rPr lang="en-US" sz="950" dirty="0">
                <a:solidFill>
                  <a:srgbClr val="FFFFFF"/>
                </a:solidFill>
                <a:latin typeface="Platypi Medium" pitchFamily="34" charset="0"/>
                <a:ea typeface="Platypi Medium" pitchFamily="34" charset="-122"/>
                <a:cs typeface="Platypi Medium" pitchFamily="34" charset="-120"/>
              </a:rPr>
              <a:t>2</a:t>
            </a:r>
            <a:endParaRPr lang="en-US" sz="950" dirty="0"/>
          </a:p>
        </p:txBody>
      </p:sp>
      <p:sp>
        <p:nvSpPr>
          <p:cNvPr id="18" name="Text 16"/>
          <p:cNvSpPr/>
          <p:nvPr/>
        </p:nvSpPr>
        <p:spPr>
          <a:xfrm>
            <a:off x="7484864" y="1584603"/>
            <a:ext cx="2718197" cy="160973"/>
          </a:xfrm>
          <a:prstGeom prst="rect">
            <a:avLst/>
          </a:prstGeom>
          <a:noFill/>
          <a:ln/>
        </p:spPr>
        <p:txBody>
          <a:bodyPr wrap="none" lIns="0" tIns="0" rIns="0" bIns="0" rtlCol="0" anchor="t"/>
          <a:lstStyle/>
          <a:p>
            <a:pPr algn="l" indent="0" marL="0">
              <a:lnSpc>
                <a:spcPts val="1250"/>
              </a:lnSpc>
              <a:buNone/>
            </a:pPr>
            <a:r>
              <a:rPr lang="en-US" sz="1000" dirty="0">
                <a:solidFill>
                  <a:srgbClr val="504C49"/>
                </a:solidFill>
                <a:highlight>
                  <a:srgbClr val="E0FFE0"/>
                </a:highlight>
                <a:latin typeface="Platypi Medium" pitchFamily="34" charset="0"/>
                <a:ea typeface="Platypi Medium" pitchFamily="34" charset="-122"/>
                <a:cs typeface="Platypi Medium" pitchFamily="34" charset="-120"/>
              </a:rPr>
              <a:t>Top 3 Pizza Types by Revenue Per Category</a:t>
            </a:r>
            <a:endParaRPr lang="en-US" sz="1000" dirty="0"/>
          </a:p>
        </p:txBody>
      </p:sp>
      <p:sp>
        <p:nvSpPr>
          <p:cNvPr id="19" name="Text 17"/>
          <p:cNvSpPr/>
          <p:nvPr/>
        </p:nvSpPr>
        <p:spPr>
          <a:xfrm>
            <a:off x="7484864" y="1807369"/>
            <a:ext cx="6615232" cy="329565"/>
          </a:xfrm>
          <a:prstGeom prst="rect">
            <a:avLst/>
          </a:prstGeom>
          <a:noFill/>
          <a:ln/>
        </p:spPr>
        <p:txBody>
          <a:bodyPr wrap="square" lIns="0" tIns="0" rIns="0" bIns="0" rtlCol="0" anchor="t"/>
          <a:lstStyle/>
          <a:p>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Identifying the highest-earning pizzas within each category is essential for targeted marketing, menu optimisation, and strategic ingredient sourcing.</a:t>
            </a:r>
            <a:endParaRPr lang="en-US" sz="800" dirty="0"/>
          </a:p>
        </p:txBody>
      </p:sp>
      <p:sp>
        <p:nvSpPr>
          <p:cNvPr id="20" name="Shape 18"/>
          <p:cNvSpPr/>
          <p:nvPr/>
        </p:nvSpPr>
        <p:spPr>
          <a:xfrm>
            <a:off x="7484864" y="2252782"/>
            <a:ext cx="6615232" cy="4768453"/>
          </a:xfrm>
          <a:prstGeom prst="roundRect">
            <a:avLst>
              <a:gd name="adj" fmla="val 324"/>
            </a:avLst>
          </a:prstGeom>
          <a:solidFill>
            <a:srgbClr val="F2F2F2"/>
          </a:solidFill>
          <a:ln/>
        </p:spPr>
      </p:sp>
      <p:sp>
        <p:nvSpPr>
          <p:cNvPr id="21" name="Shape 19"/>
          <p:cNvSpPr/>
          <p:nvPr/>
        </p:nvSpPr>
        <p:spPr>
          <a:xfrm>
            <a:off x="7479744" y="2252782"/>
            <a:ext cx="6625471" cy="4768453"/>
          </a:xfrm>
          <a:prstGeom prst="roundRect">
            <a:avLst>
              <a:gd name="adj" fmla="val 324"/>
            </a:avLst>
          </a:prstGeom>
          <a:solidFill>
            <a:srgbClr val="F2F2F2"/>
          </a:solidFill>
          <a:ln/>
        </p:spPr>
      </p:sp>
      <p:sp>
        <p:nvSpPr>
          <p:cNvPr id="22" name="Text 20"/>
          <p:cNvSpPr/>
          <p:nvPr/>
        </p:nvSpPr>
        <p:spPr>
          <a:xfrm>
            <a:off x="7582733" y="2330053"/>
            <a:ext cx="6419493" cy="4613910"/>
          </a:xfrm>
          <a:prstGeom prst="rect">
            <a:avLst/>
          </a:prstGeom>
          <a:noFill/>
          <a:ln/>
        </p:spPr>
        <p:txBody>
          <a:bodyPr wrap="square" lIns="0" tIns="0" rIns="0" bIns="0" rtlCol="0" anchor="t"/>
          <a:lstStyle/>
          <a:p>
            <a:pPr algn="l" indent="0" marL="0">
              <a:lnSpc>
                <a:spcPts val="1250"/>
              </a:lnSpc>
              <a:buNone/>
            </a:pPr>
            <a:r>
              <a:rPr lang="en-US" sz="800" dirty="0">
                <a:solidFill>
                  <a:srgbClr val="504C49"/>
                </a:solidFill>
                <a:highlight>
                  <a:srgbClr val="F2F2F2"/>
                </a:highlight>
                <a:latin typeface="Consolas" pitchFamily="34" charset="0"/>
                <a:ea typeface="Consolas" pitchFamily="34" charset="-122"/>
                <a:cs typeface="Consolas" pitchFamily="34" charset="-120"/>
              </a:rPr>
              <a:t>WITH type_revenues AS (    SELECT         pizza_types.category,         pizza_types.name,        SUM(order_details.quantity * pizzas.price) AS revenue    FROM         pizza_types        JOIN pizzas ON pizza_types.pizza_type_id = pizzas.pizza_type_id        JOIN order_details ON order_details.pizza_id = pizzas.pizza_id    GROUP BY         pizza_types.category, pizza_types.name),ranked_types AS (    SELECT        category,        name,        revenue,        RANK() OVER(PARTITION BY category ORDER BY revenue DESC) AS rn    FROM        type_revenues)SELECT    name,    revenueFROM    ranked_typesWHERE    rn &lt;= 3;</a:t>
            </a:r>
            <a:endParaRPr lang="en-US" sz="800" dirty="0"/>
          </a:p>
        </p:txBody>
      </p:sp>
      <p:sp>
        <p:nvSpPr>
          <p:cNvPr id="23" name="Text 21"/>
          <p:cNvSpPr/>
          <p:nvPr/>
        </p:nvSpPr>
        <p:spPr>
          <a:xfrm>
            <a:off x="7484864" y="7137083"/>
            <a:ext cx="6615232" cy="329565"/>
          </a:xfrm>
          <a:prstGeom prst="rect">
            <a:avLst/>
          </a:prstGeom>
          <a:noFill/>
          <a:ln/>
        </p:spPr>
        <p:txBody>
          <a:bodyPr wrap="square" lIns="0" tIns="0" rIns="0" bIns="0" rtlCol="0" anchor="t"/>
          <a:lstStyle/>
          <a:p>
            <a:pPr algn="l" indent="0" marL="0">
              <a:lnSpc>
                <a:spcPts val="1250"/>
              </a:lnSpc>
              <a:buNone/>
            </a:pPr>
            <a:r>
              <a:rPr lang="en-US" sz="800" b="1" dirty="0">
                <a:solidFill>
                  <a:srgbClr val="504C49"/>
                </a:solidFill>
                <a:latin typeface="Source Serif 4" pitchFamily="34" charset="0"/>
                <a:ea typeface="Source Serif 4" pitchFamily="34" charset="-122"/>
                <a:cs typeface="Source Serif 4" pitchFamily="34" charset="-120"/>
              </a:rPr>
              <a:t>Insight:</a:t>
            </a:r>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 This query helps to highlight star performers like the </a:t>
            </a:r>
            <a:pPr algn="l" indent="0" marL="0">
              <a:lnSpc>
                <a:spcPts val="1250"/>
              </a:lnSpc>
              <a:buNone/>
            </a:pPr>
            <a:r>
              <a:rPr lang="en-US" sz="800" b="1" dirty="0">
                <a:solidFill>
                  <a:srgbClr val="504C49"/>
                </a:solidFill>
                <a:latin typeface="Source Serif 4" pitchFamily="34" charset="0"/>
                <a:ea typeface="Source Serif 4" pitchFamily="34" charset="-122"/>
                <a:cs typeface="Source Serif 4" pitchFamily="34" charset="-120"/>
              </a:rPr>
              <a:t>Thai Chicken Pizza</a:t>
            </a:r>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 within the 'Chicken' category, allowing us to focus promotional efforts and potentially expand on successful flavour profiles within each segment.</a:t>
            </a:r>
            <a:endParaRPr lang="en-US" sz="800" dirty="0"/>
          </a:p>
        </p:txBody>
      </p:sp>
      <p:sp>
        <p:nvSpPr>
          <p:cNvPr id="24" name="Text 22"/>
          <p:cNvSpPr/>
          <p:nvPr/>
        </p:nvSpPr>
        <p:spPr>
          <a:xfrm>
            <a:off x="412075" y="7700724"/>
            <a:ext cx="13806249" cy="164783"/>
          </a:xfrm>
          <a:prstGeom prst="rect">
            <a:avLst/>
          </a:prstGeom>
          <a:noFill/>
          <a:ln/>
        </p:spPr>
        <p:txBody>
          <a:bodyPr wrap="none" lIns="0" tIns="0" rIns="0" bIns="0" rtlCol="0" anchor="t"/>
          <a:lstStyle/>
          <a:p>
            <a:pPr algn="l" indent="0" marL="0">
              <a:lnSpc>
                <a:spcPts val="1250"/>
              </a:lnSpc>
              <a:buNone/>
            </a:pPr>
            <a:r>
              <a:rPr lang="en-US" sz="800" dirty="0">
                <a:solidFill>
                  <a:srgbClr val="504C49"/>
                </a:solidFill>
                <a:latin typeface="Source Serif 4" pitchFamily="34" charset="0"/>
                <a:ea typeface="Source Serif 4" pitchFamily="34" charset="-122"/>
                <a:cs typeface="Source Serif 4" pitchFamily="34" charset="-120"/>
              </a:rPr>
              <a:t>These advanced SQL queries provide a granular understanding of our sales dynamics, guiding decisions on product development, inventory management, and promotional strategies for sustained profitability.</a:t>
            </a:r>
            <a:endParaRPr lang="en-US" sz="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44855" y="659011"/>
            <a:ext cx="11560969" cy="581858"/>
          </a:xfrm>
          <a:prstGeom prst="rect">
            <a:avLst/>
          </a:prstGeom>
          <a:noFill/>
          <a:ln/>
        </p:spPr>
        <p:txBody>
          <a:bodyPr wrap="none" lIns="0" tIns="0" rIns="0" bIns="0" rtlCol="0" anchor="t"/>
          <a:lstStyle/>
          <a:p>
            <a:pPr algn="l" indent="0" marL="0">
              <a:lnSpc>
                <a:spcPts val="4550"/>
              </a:lnSpc>
              <a:buNone/>
            </a:pPr>
            <a:r>
              <a:rPr lang="en-US" sz="3650" dirty="0">
                <a:solidFill>
                  <a:srgbClr val="201B18"/>
                </a:solidFill>
                <a:latin typeface="Platypi Medium" pitchFamily="34" charset="0"/>
                <a:ea typeface="Platypi Medium" pitchFamily="34" charset="-122"/>
                <a:cs typeface="Platypi Medium" pitchFamily="34" charset="-120"/>
              </a:rPr>
              <a:t>Recommendations for Improving Pizza Operations</a:t>
            </a:r>
            <a:endParaRPr lang="en-US" sz="3650" dirty="0"/>
          </a:p>
        </p:txBody>
      </p:sp>
      <p:sp>
        <p:nvSpPr>
          <p:cNvPr id="3" name="Shape 1"/>
          <p:cNvSpPr/>
          <p:nvPr/>
        </p:nvSpPr>
        <p:spPr>
          <a:xfrm>
            <a:off x="744855" y="1892618"/>
            <a:ext cx="4256008" cy="2676049"/>
          </a:xfrm>
          <a:prstGeom prst="roundRect">
            <a:avLst>
              <a:gd name="adj" fmla="val 4100"/>
            </a:avLst>
          </a:prstGeom>
          <a:solidFill>
            <a:srgbClr val="FFFFFF"/>
          </a:solidFill>
          <a:ln/>
        </p:spPr>
      </p:sp>
      <p:sp>
        <p:nvSpPr>
          <p:cNvPr id="4" name="Shape 2"/>
          <p:cNvSpPr/>
          <p:nvPr/>
        </p:nvSpPr>
        <p:spPr>
          <a:xfrm>
            <a:off x="744855" y="1869758"/>
            <a:ext cx="4256008" cy="91440"/>
          </a:xfrm>
          <a:prstGeom prst="roundRect">
            <a:avLst>
              <a:gd name="adj" fmla="val 30550"/>
            </a:avLst>
          </a:prstGeom>
          <a:solidFill>
            <a:srgbClr val="3E2513"/>
          </a:solidFill>
          <a:ln/>
        </p:spPr>
      </p:sp>
      <p:sp>
        <p:nvSpPr>
          <p:cNvPr id="5" name="Shape 3"/>
          <p:cNvSpPr/>
          <p:nvPr/>
        </p:nvSpPr>
        <p:spPr>
          <a:xfrm>
            <a:off x="2593538" y="1613297"/>
            <a:ext cx="558641" cy="558641"/>
          </a:xfrm>
          <a:prstGeom prst="roundRect">
            <a:avLst>
              <a:gd name="adj" fmla="val 163683"/>
            </a:avLst>
          </a:prstGeom>
          <a:solidFill>
            <a:srgbClr val="3E2513"/>
          </a:solidFill>
          <a:ln/>
        </p:spPr>
      </p:sp>
      <p:pic>
        <p:nvPicPr>
          <p:cNvPr id="6" name="Image 0" descr="preencoded.png">    </p:cNvPr>
          <p:cNvPicPr>
            <a:picLocks noChangeAspect="1"/>
          </p:cNvPicPr>
          <p:nvPr/>
        </p:nvPicPr>
        <p:blipFill>
          <a:blip r:embed="rId1"/>
          <a:stretch>
            <a:fillRect/>
          </a:stretch>
        </p:blipFill>
        <p:spPr>
          <a:xfrm>
            <a:off x="2761178" y="1752957"/>
            <a:ext cx="223361" cy="279321"/>
          </a:xfrm>
          <a:prstGeom prst="rect">
            <a:avLst/>
          </a:prstGeom>
        </p:spPr>
      </p:pic>
      <p:sp>
        <p:nvSpPr>
          <p:cNvPr id="7" name="Text 4"/>
          <p:cNvSpPr/>
          <p:nvPr/>
        </p:nvSpPr>
        <p:spPr>
          <a:xfrm>
            <a:off x="953929" y="2358152"/>
            <a:ext cx="3332321" cy="349091"/>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Leverage Top Categories</a:t>
            </a:r>
            <a:endParaRPr lang="en-US" sz="2150" dirty="0"/>
          </a:p>
        </p:txBody>
      </p:sp>
      <p:sp>
        <p:nvSpPr>
          <p:cNvPr id="8" name="Text 5"/>
          <p:cNvSpPr/>
          <p:nvPr/>
        </p:nvSpPr>
        <p:spPr>
          <a:xfrm>
            <a:off x="953929" y="2818924"/>
            <a:ext cx="3837861" cy="1191577"/>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Focus marketing on 'Classic' (26.9%) and 'Supreme' (25.5%). Grow 'Veggie' and 'Chicken', especially high-performing items like 'Thai Chicken Pizza'.</a:t>
            </a:r>
            <a:endParaRPr lang="en-US" sz="1450" dirty="0"/>
          </a:p>
        </p:txBody>
      </p:sp>
      <p:sp>
        <p:nvSpPr>
          <p:cNvPr id="9" name="Shape 6"/>
          <p:cNvSpPr/>
          <p:nvPr/>
        </p:nvSpPr>
        <p:spPr>
          <a:xfrm>
            <a:off x="5187077" y="1892618"/>
            <a:ext cx="4256127" cy="2676049"/>
          </a:xfrm>
          <a:prstGeom prst="roundRect">
            <a:avLst>
              <a:gd name="adj" fmla="val 4100"/>
            </a:avLst>
          </a:prstGeom>
          <a:solidFill>
            <a:srgbClr val="FFFFFF"/>
          </a:solidFill>
          <a:ln/>
        </p:spPr>
      </p:sp>
      <p:sp>
        <p:nvSpPr>
          <p:cNvPr id="10" name="Shape 7"/>
          <p:cNvSpPr/>
          <p:nvPr/>
        </p:nvSpPr>
        <p:spPr>
          <a:xfrm>
            <a:off x="5187077" y="1869758"/>
            <a:ext cx="4256127" cy="91440"/>
          </a:xfrm>
          <a:prstGeom prst="roundRect">
            <a:avLst>
              <a:gd name="adj" fmla="val 30550"/>
            </a:avLst>
          </a:prstGeom>
          <a:solidFill>
            <a:srgbClr val="3E2513"/>
          </a:solidFill>
          <a:ln/>
        </p:spPr>
      </p:sp>
      <p:sp>
        <p:nvSpPr>
          <p:cNvPr id="11" name="Shape 8"/>
          <p:cNvSpPr/>
          <p:nvPr/>
        </p:nvSpPr>
        <p:spPr>
          <a:xfrm>
            <a:off x="7035760" y="1613297"/>
            <a:ext cx="558641" cy="558641"/>
          </a:xfrm>
          <a:prstGeom prst="roundRect">
            <a:avLst>
              <a:gd name="adj" fmla="val 163683"/>
            </a:avLst>
          </a:prstGeom>
          <a:solidFill>
            <a:srgbClr val="3E2513"/>
          </a:solidFill>
          <a:ln/>
        </p:spPr>
      </p:sp>
      <p:pic>
        <p:nvPicPr>
          <p:cNvPr id="12" name="Image 1" descr="preencoded.png">    </p:cNvPr>
          <p:cNvPicPr>
            <a:picLocks noChangeAspect="1"/>
          </p:cNvPicPr>
          <p:nvPr/>
        </p:nvPicPr>
        <p:blipFill>
          <a:blip r:embed="rId2"/>
          <a:stretch>
            <a:fillRect/>
          </a:stretch>
        </p:blipFill>
        <p:spPr>
          <a:xfrm>
            <a:off x="7203400" y="1752957"/>
            <a:ext cx="223361" cy="279321"/>
          </a:xfrm>
          <a:prstGeom prst="rect">
            <a:avLst/>
          </a:prstGeom>
        </p:spPr>
      </p:pic>
      <p:sp>
        <p:nvSpPr>
          <p:cNvPr id="13" name="Text 9"/>
          <p:cNvSpPr/>
          <p:nvPr/>
        </p:nvSpPr>
        <p:spPr>
          <a:xfrm>
            <a:off x="5396151" y="2358152"/>
            <a:ext cx="3837980" cy="698183"/>
          </a:xfrm>
          <a:prstGeom prst="rect">
            <a:avLst/>
          </a:prstGeom>
          <a:noFill/>
          <a:ln/>
        </p:spPr>
        <p:txBody>
          <a:bodyPr wrap="squar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Optimize Pricing &amp; Promotions</a:t>
            </a:r>
            <a:endParaRPr lang="en-US" sz="2150" dirty="0"/>
          </a:p>
        </p:txBody>
      </p:sp>
      <p:sp>
        <p:nvSpPr>
          <p:cNvPr id="14" name="Text 10"/>
          <p:cNvSpPr/>
          <p:nvPr/>
        </p:nvSpPr>
        <p:spPr>
          <a:xfrm>
            <a:off x="5396151" y="3168015"/>
            <a:ext cx="3837980" cy="1191577"/>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Maximize revenue on Fridays/Saturdays with premium pricing. Implement targeted weekday promotions to balance sales distribution.</a:t>
            </a:r>
            <a:endParaRPr lang="en-US" sz="1450" dirty="0"/>
          </a:p>
        </p:txBody>
      </p:sp>
      <p:sp>
        <p:nvSpPr>
          <p:cNvPr id="15" name="Shape 11"/>
          <p:cNvSpPr/>
          <p:nvPr/>
        </p:nvSpPr>
        <p:spPr>
          <a:xfrm>
            <a:off x="9629418" y="1892618"/>
            <a:ext cx="4256008" cy="2676049"/>
          </a:xfrm>
          <a:prstGeom prst="roundRect">
            <a:avLst>
              <a:gd name="adj" fmla="val 4100"/>
            </a:avLst>
          </a:prstGeom>
          <a:solidFill>
            <a:srgbClr val="FFFFFF"/>
          </a:solidFill>
          <a:ln/>
        </p:spPr>
      </p:sp>
      <p:sp>
        <p:nvSpPr>
          <p:cNvPr id="16" name="Shape 12"/>
          <p:cNvSpPr/>
          <p:nvPr/>
        </p:nvSpPr>
        <p:spPr>
          <a:xfrm>
            <a:off x="9629418" y="1869758"/>
            <a:ext cx="4256008" cy="91440"/>
          </a:xfrm>
          <a:prstGeom prst="roundRect">
            <a:avLst>
              <a:gd name="adj" fmla="val 30550"/>
            </a:avLst>
          </a:prstGeom>
          <a:solidFill>
            <a:srgbClr val="3E2513"/>
          </a:solidFill>
          <a:ln/>
        </p:spPr>
      </p:sp>
      <p:sp>
        <p:nvSpPr>
          <p:cNvPr id="17" name="Shape 13"/>
          <p:cNvSpPr/>
          <p:nvPr/>
        </p:nvSpPr>
        <p:spPr>
          <a:xfrm>
            <a:off x="11478101" y="1613297"/>
            <a:ext cx="558641" cy="558641"/>
          </a:xfrm>
          <a:prstGeom prst="roundRect">
            <a:avLst>
              <a:gd name="adj" fmla="val 163683"/>
            </a:avLst>
          </a:prstGeom>
          <a:solidFill>
            <a:srgbClr val="3E2513"/>
          </a:solidFill>
          <a:ln/>
        </p:spPr>
      </p:sp>
      <p:pic>
        <p:nvPicPr>
          <p:cNvPr id="18" name="Image 2" descr="preencoded.png">    </p:cNvPr>
          <p:cNvPicPr>
            <a:picLocks noChangeAspect="1"/>
          </p:cNvPicPr>
          <p:nvPr/>
        </p:nvPicPr>
        <p:blipFill>
          <a:blip r:embed="rId3"/>
          <a:stretch>
            <a:fillRect/>
          </a:stretch>
        </p:blipFill>
        <p:spPr>
          <a:xfrm>
            <a:off x="11645741" y="1752957"/>
            <a:ext cx="223361" cy="279321"/>
          </a:xfrm>
          <a:prstGeom prst="rect">
            <a:avLst/>
          </a:prstGeom>
        </p:spPr>
      </p:pic>
      <p:sp>
        <p:nvSpPr>
          <p:cNvPr id="19" name="Text 14"/>
          <p:cNvSpPr/>
          <p:nvPr/>
        </p:nvSpPr>
        <p:spPr>
          <a:xfrm>
            <a:off x="9838492" y="2358152"/>
            <a:ext cx="2793444" cy="349091"/>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Streamline Menu</a:t>
            </a:r>
            <a:endParaRPr lang="en-US" sz="2150" dirty="0"/>
          </a:p>
        </p:txBody>
      </p:sp>
      <p:sp>
        <p:nvSpPr>
          <p:cNvPr id="20" name="Text 15"/>
          <p:cNvSpPr/>
          <p:nvPr/>
        </p:nvSpPr>
        <p:spPr>
          <a:xfrm>
            <a:off x="9838492" y="2818924"/>
            <a:ext cx="3837861" cy="1191577"/>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Prioritize top revenue generators like 'Classic Deluxe' and 'Barbecue Chicken'. Review and remove low-performing items to enhance profitability.</a:t>
            </a:r>
            <a:endParaRPr lang="en-US" sz="1450" dirty="0"/>
          </a:p>
        </p:txBody>
      </p:sp>
      <p:sp>
        <p:nvSpPr>
          <p:cNvPr id="21" name="Shape 16"/>
          <p:cNvSpPr/>
          <p:nvPr/>
        </p:nvSpPr>
        <p:spPr>
          <a:xfrm>
            <a:off x="744855" y="5034201"/>
            <a:ext cx="13140571" cy="1731169"/>
          </a:xfrm>
          <a:prstGeom prst="roundRect">
            <a:avLst>
              <a:gd name="adj" fmla="val 6338"/>
            </a:avLst>
          </a:prstGeom>
          <a:solidFill>
            <a:srgbClr val="FFFFFF"/>
          </a:solidFill>
          <a:ln/>
        </p:spPr>
      </p:sp>
      <p:sp>
        <p:nvSpPr>
          <p:cNvPr id="22" name="Shape 17"/>
          <p:cNvSpPr/>
          <p:nvPr/>
        </p:nvSpPr>
        <p:spPr>
          <a:xfrm>
            <a:off x="744855" y="5011341"/>
            <a:ext cx="13140571" cy="91440"/>
          </a:xfrm>
          <a:prstGeom prst="roundRect">
            <a:avLst>
              <a:gd name="adj" fmla="val 30550"/>
            </a:avLst>
          </a:prstGeom>
          <a:solidFill>
            <a:srgbClr val="3E2513"/>
          </a:solidFill>
          <a:ln/>
        </p:spPr>
      </p:sp>
      <p:sp>
        <p:nvSpPr>
          <p:cNvPr id="23" name="Shape 18"/>
          <p:cNvSpPr/>
          <p:nvPr/>
        </p:nvSpPr>
        <p:spPr>
          <a:xfrm>
            <a:off x="7035760" y="4754880"/>
            <a:ext cx="558641" cy="558641"/>
          </a:xfrm>
          <a:prstGeom prst="roundRect">
            <a:avLst>
              <a:gd name="adj" fmla="val 163683"/>
            </a:avLst>
          </a:prstGeom>
          <a:solidFill>
            <a:srgbClr val="3E2513"/>
          </a:solidFill>
          <a:ln/>
        </p:spPr>
      </p:sp>
      <p:pic>
        <p:nvPicPr>
          <p:cNvPr id="24" name="Image 3" descr="preencoded.png">    </p:cNvPr>
          <p:cNvPicPr>
            <a:picLocks noChangeAspect="1"/>
          </p:cNvPicPr>
          <p:nvPr/>
        </p:nvPicPr>
        <p:blipFill>
          <a:blip r:embed="rId4"/>
          <a:stretch>
            <a:fillRect/>
          </a:stretch>
        </p:blipFill>
        <p:spPr>
          <a:xfrm>
            <a:off x="7203400" y="4894540"/>
            <a:ext cx="223361" cy="279321"/>
          </a:xfrm>
          <a:prstGeom prst="rect">
            <a:avLst/>
          </a:prstGeom>
        </p:spPr>
      </p:pic>
      <p:sp>
        <p:nvSpPr>
          <p:cNvPr id="25" name="Text 19"/>
          <p:cNvSpPr/>
          <p:nvPr/>
        </p:nvSpPr>
        <p:spPr>
          <a:xfrm>
            <a:off x="953929" y="5499735"/>
            <a:ext cx="4314587" cy="349091"/>
          </a:xfrm>
          <a:prstGeom prst="rect">
            <a:avLst/>
          </a:prstGeom>
          <a:noFill/>
          <a:ln/>
        </p:spPr>
        <p:txBody>
          <a:bodyPr wrap="none" lIns="0" tIns="0" rIns="0" bIns="0" rtlCol="0" anchor="t"/>
          <a:lstStyle/>
          <a:p>
            <a:pPr algn="l" indent="0" marL="0">
              <a:lnSpc>
                <a:spcPts val="2700"/>
              </a:lnSpc>
              <a:buNone/>
            </a:pPr>
            <a:r>
              <a:rPr lang="en-US" sz="2150" dirty="0">
                <a:solidFill>
                  <a:srgbClr val="504C49"/>
                </a:solidFill>
                <a:latin typeface="Platypi Medium" pitchFamily="34" charset="0"/>
                <a:ea typeface="Platypi Medium" pitchFamily="34" charset="-122"/>
                <a:cs typeface="Platypi Medium" pitchFamily="34" charset="-120"/>
              </a:rPr>
              <a:t>Enhance Operational Efficiency</a:t>
            </a:r>
            <a:endParaRPr lang="en-US" sz="2150" dirty="0"/>
          </a:p>
        </p:txBody>
      </p:sp>
      <p:sp>
        <p:nvSpPr>
          <p:cNvPr id="26" name="Text 20"/>
          <p:cNvSpPr/>
          <p:nvPr/>
        </p:nvSpPr>
        <p:spPr>
          <a:xfrm>
            <a:off x="953929" y="5960507"/>
            <a:ext cx="12722423" cy="595789"/>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With an average of 556 pizzas sold daily, optimize staffing and kitchen workflows, especially during peak periods, to ensure smooth operations and customer satisfaction.</a:t>
            </a:r>
            <a:endParaRPr lang="en-US" sz="1450" dirty="0"/>
          </a:p>
        </p:txBody>
      </p:sp>
      <p:sp>
        <p:nvSpPr>
          <p:cNvPr id="27" name="Text 21"/>
          <p:cNvSpPr/>
          <p:nvPr/>
        </p:nvSpPr>
        <p:spPr>
          <a:xfrm>
            <a:off x="744855" y="6974800"/>
            <a:ext cx="13140690" cy="595789"/>
          </a:xfrm>
          <a:prstGeom prst="rect">
            <a:avLst/>
          </a:prstGeom>
          <a:noFill/>
          <a:ln/>
        </p:spPr>
        <p:txBody>
          <a:bodyPr wrap="square" lIns="0" tIns="0" rIns="0" bIns="0" rtlCol="0" anchor="t"/>
          <a:lstStyle/>
          <a:p>
            <a:pPr algn="l" indent="0" marL="0">
              <a:lnSpc>
                <a:spcPts val="2300"/>
              </a:lnSpc>
              <a:buNone/>
            </a:pPr>
            <a:r>
              <a:rPr lang="en-US" sz="1450" dirty="0">
                <a:solidFill>
                  <a:srgbClr val="504C49"/>
                </a:solidFill>
                <a:latin typeface="Source Serif 4" pitchFamily="34" charset="0"/>
                <a:ea typeface="Source Serif 4" pitchFamily="34" charset="-122"/>
                <a:cs typeface="Source Serif 4" pitchFamily="34" charset="-120"/>
              </a:rPr>
              <a:t>This targeted approach will help capitalize on strong product categories, optimize revenue, and streamline operations for greater efficiency and profitability.</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12326" y="352187"/>
            <a:ext cx="4924068" cy="400288"/>
          </a:xfrm>
          <a:prstGeom prst="rect">
            <a:avLst/>
          </a:prstGeom>
          <a:noFill/>
          <a:ln/>
        </p:spPr>
        <p:txBody>
          <a:bodyPr wrap="none" lIns="0" tIns="0" rIns="0" bIns="0" rtlCol="0" anchor="t"/>
          <a:lstStyle/>
          <a:p>
            <a:pPr algn="l" indent="0" marL="0">
              <a:lnSpc>
                <a:spcPts val="3150"/>
              </a:lnSpc>
              <a:buNone/>
            </a:pPr>
            <a:r>
              <a:rPr lang="en-US" sz="2500" dirty="0">
                <a:solidFill>
                  <a:srgbClr val="201B18"/>
                </a:solidFill>
                <a:latin typeface="Platypi Medium" pitchFamily="34" charset="0"/>
                <a:ea typeface="Platypi Medium" pitchFamily="34" charset="-122"/>
                <a:cs typeface="Platypi Medium" pitchFamily="34" charset="-120"/>
              </a:rPr>
              <a:t>Project Overview: Data Schema</a:t>
            </a:r>
            <a:endParaRPr lang="en-US" sz="2500" dirty="0"/>
          </a:p>
        </p:txBody>
      </p:sp>
      <p:sp>
        <p:nvSpPr>
          <p:cNvPr id="3" name="Text 1"/>
          <p:cNvSpPr/>
          <p:nvPr/>
        </p:nvSpPr>
        <p:spPr>
          <a:xfrm>
            <a:off x="512326" y="1008578"/>
            <a:ext cx="13605748" cy="409813"/>
          </a:xfrm>
          <a:prstGeom prst="rect">
            <a:avLst/>
          </a:prstGeom>
          <a:noFill/>
          <a:ln/>
        </p:spPr>
        <p:txBody>
          <a:bodyPr wrap="square" lIns="0" tIns="0" rIns="0" bIns="0" rtlCol="0" anchor="t"/>
          <a:lstStyle/>
          <a:p>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This project employs SQL and MySQL workbench to analyse pizza sales data of over 48,000 transactions, extracting insights from customer orders, pizza types, and purchasing patterns. The aim is to provide actionable intelligence for the food service industry.</a:t>
            </a:r>
            <a:endParaRPr lang="en-US" sz="1000" dirty="0"/>
          </a:p>
        </p:txBody>
      </p:sp>
      <p:sp>
        <p:nvSpPr>
          <p:cNvPr id="4" name="Text 2"/>
          <p:cNvSpPr/>
          <p:nvPr/>
        </p:nvSpPr>
        <p:spPr>
          <a:xfrm>
            <a:off x="512326" y="1610439"/>
            <a:ext cx="2590800" cy="200144"/>
          </a:xfrm>
          <a:prstGeom prst="rect">
            <a:avLst/>
          </a:prstGeom>
          <a:noFill/>
          <a:ln/>
        </p:spPr>
        <p:txBody>
          <a:bodyPr wrap="none" lIns="0" tIns="0" rIns="0" bIns="0" rtlCol="0" anchor="t"/>
          <a:lstStyle/>
          <a:p>
            <a:pPr algn="l" indent="0" marL="0">
              <a:lnSpc>
                <a:spcPts val="1550"/>
              </a:lnSpc>
              <a:buNone/>
            </a:pPr>
            <a:r>
              <a:rPr lang="en-US" sz="1250" dirty="0">
                <a:solidFill>
                  <a:srgbClr val="201B18"/>
                </a:solidFill>
                <a:latin typeface="Platypi Medium" pitchFamily="34" charset="0"/>
                <a:ea typeface="Platypi Medium" pitchFamily="34" charset="-122"/>
                <a:cs typeface="Platypi Medium" pitchFamily="34" charset="-120"/>
              </a:rPr>
              <a:t>Understanding Our Data Schema</a:t>
            </a:r>
            <a:endParaRPr lang="en-US" sz="1250" dirty="0"/>
          </a:p>
        </p:txBody>
      </p:sp>
      <p:sp>
        <p:nvSpPr>
          <p:cNvPr id="5" name="Text 3"/>
          <p:cNvSpPr/>
          <p:nvPr/>
        </p:nvSpPr>
        <p:spPr>
          <a:xfrm>
            <a:off x="512326" y="2002631"/>
            <a:ext cx="13605748" cy="20490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504C49"/>
                </a:solidFill>
                <a:latin typeface="Source Serif 4" pitchFamily="34" charset="0"/>
                <a:ea typeface="Source Serif 4" pitchFamily="34" charset="-122"/>
                <a:cs typeface="Source Serif 4" pitchFamily="34" charset="-120"/>
              </a:rPr>
              <a:t>Orders Table:</a:t>
            </a:r>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 Records all customer transactions, including date and time.</a:t>
            </a:r>
            <a:endParaRPr lang="en-US" sz="1000" dirty="0"/>
          </a:p>
        </p:txBody>
      </p:sp>
      <p:sp>
        <p:nvSpPr>
          <p:cNvPr id="6" name="Text 4"/>
          <p:cNvSpPr/>
          <p:nvPr/>
        </p:nvSpPr>
        <p:spPr>
          <a:xfrm>
            <a:off x="512326" y="2252305"/>
            <a:ext cx="13605748" cy="20490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504C49"/>
                </a:solidFill>
                <a:latin typeface="Source Serif 4" pitchFamily="34" charset="0"/>
                <a:ea typeface="Source Serif 4" pitchFamily="34" charset="-122"/>
                <a:cs typeface="Source Serif 4" pitchFamily="34" charset="-120"/>
              </a:rPr>
              <a:t>Order Details Table:</a:t>
            </a:r>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 Contains individual pizza items linked to specific orders.</a:t>
            </a:r>
            <a:endParaRPr lang="en-US" sz="1000" dirty="0"/>
          </a:p>
        </p:txBody>
      </p:sp>
      <p:sp>
        <p:nvSpPr>
          <p:cNvPr id="7" name="Text 5"/>
          <p:cNvSpPr/>
          <p:nvPr/>
        </p:nvSpPr>
        <p:spPr>
          <a:xfrm>
            <a:off x="512326" y="2501979"/>
            <a:ext cx="13605748" cy="20490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504C49"/>
                </a:solidFill>
                <a:latin typeface="Source Serif 4" pitchFamily="34" charset="0"/>
                <a:ea typeface="Source Serif 4" pitchFamily="34" charset="-122"/>
                <a:cs typeface="Source Serif 4" pitchFamily="34" charset="-120"/>
              </a:rPr>
              <a:t>Pizzas Table:</a:t>
            </a:r>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 Stores details on pizza sizes, prices, and product codes.</a:t>
            </a:r>
            <a:endParaRPr lang="en-US" sz="1000" dirty="0"/>
          </a:p>
        </p:txBody>
      </p:sp>
      <p:sp>
        <p:nvSpPr>
          <p:cNvPr id="8" name="Text 6"/>
          <p:cNvSpPr/>
          <p:nvPr/>
        </p:nvSpPr>
        <p:spPr>
          <a:xfrm>
            <a:off x="512326" y="2751653"/>
            <a:ext cx="13605748" cy="204907"/>
          </a:xfrm>
          <a:prstGeom prst="rect">
            <a:avLst/>
          </a:prstGeom>
          <a:noFill/>
          <a:ln/>
        </p:spPr>
        <p:txBody>
          <a:bodyPr wrap="none" lIns="0" tIns="0" rIns="0" bIns="0" rtlCol="0" anchor="t"/>
          <a:lstStyle/>
          <a:p>
            <a:pPr algn="l" marL="342900" indent="-342900">
              <a:lnSpc>
                <a:spcPts val="1600"/>
              </a:lnSpc>
              <a:buSzPct val="100000"/>
              <a:buChar char="•"/>
            </a:pPr>
            <a:r>
              <a:rPr lang="en-US" sz="1000" b="1" dirty="0">
                <a:solidFill>
                  <a:srgbClr val="504C49"/>
                </a:solidFill>
                <a:latin typeface="Source Serif 4" pitchFamily="34" charset="0"/>
                <a:ea typeface="Source Serif 4" pitchFamily="34" charset="-122"/>
                <a:cs typeface="Source Serif 4" pitchFamily="34" charset="-120"/>
              </a:rPr>
              <a:t>Pizza Types Table:</a:t>
            </a:r>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 Lists different pizza categories and their respective ingredients.</a:t>
            </a:r>
            <a:endParaRPr lang="en-US" sz="1000" dirty="0"/>
          </a:p>
        </p:txBody>
      </p:sp>
      <p:sp>
        <p:nvSpPr>
          <p:cNvPr id="9" name="Text 7"/>
          <p:cNvSpPr/>
          <p:nvPr/>
        </p:nvSpPr>
        <p:spPr>
          <a:xfrm>
            <a:off x="512326" y="3100626"/>
            <a:ext cx="13605748" cy="204907"/>
          </a:xfrm>
          <a:prstGeom prst="rect">
            <a:avLst/>
          </a:prstGeom>
          <a:noFill/>
          <a:ln/>
        </p:spPr>
        <p:txBody>
          <a:bodyPr wrap="none" lIns="0" tIns="0" rIns="0" bIns="0" rtlCol="0" anchor="t"/>
          <a:lstStyle/>
          <a:p>
            <a:pPr algn="l" indent="0" marL="0">
              <a:lnSpc>
                <a:spcPts val="1600"/>
              </a:lnSpc>
              <a:buNone/>
            </a:pPr>
            <a:r>
              <a:rPr lang="en-US" sz="1000" dirty="0">
                <a:solidFill>
                  <a:srgbClr val="504C49"/>
                </a:solidFill>
                <a:latin typeface="Source Serif 4" pitchFamily="34" charset="0"/>
                <a:ea typeface="Source Serif 4" pitchFamily="34" charset="-122"/>
                <a:cs typeface="Source Serif 4" pitchFamily="34" charset="-120"/>
              </a:rPr>
              <a:t>These tables are interconnected via primary and foreign keys, enabling in-depth analysis of sales, product popularity, and revenue trends.</a:t>
            </a:r>
            <a:endParaRPr lang="en-US" sz="1000" dirty="0"/>
          </a:p>
        </p:txBody>
      </p:sp>
      <p:pic>
        <p:nvPicPr>
          <p:cNvPr id="10" name="Image 0" descr="preencoded.png">    </p:cNvPr>
          <p:cNvPicPr>
            <a:picLocks noChangeAspect="1"/>
          </p:cNvPicPr>
          <p:nvPr/>
        </p:nvPicPr>
        <p:blipFill>
          <a:blip r:embed="rId1"/>
          <a:stretch>
            <a:fillRect/>
          </a:stretch>
        </p:blipFill>
        <p:spPr>
          <a:xfrm>
            <a:off x="512326" y="3449598"/>
            <a:ext cx="9888379" cy="44276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02099" y="426482"/>
            <a:ext cx="3763685" cy="470416"/>
          </a:xfrm>
          <a:prstGeom prst="rect">
            <a:avLst/>
          </a:prstGeom>
          <a:noFill/>
          <a:ln/>
        </p:spPr>
        <p:txBody>
          <a:bodyPr wrap="none" lIns="0" tIns="0" rIns="0" bIns="0" rtlCol="0" anchor="t"/>
          <a:lstStyle/>
          <a:p>
            <a:pPr algn="l" indent="0" marL="0">
              <a:lnSpc>
                <a:spcPts val="3700"/>
              </a:lnSpc>
              <a:buNone/>
            </a:pPr>
            <a:r>
              <a:rPr lang="en-US" sz="2950" dirty="0">
                <a:solidFill>
                  <a:srgbClr val="201B18"/>
                </a:solidFill>
                <a:latin typeface="Platypi Medium" pitchFamily="34" charset="0"/>
                <a:ea typeface="Platypi Medium" pitchFamily="34" charset="-122"/>
                <a:cs typeface="Platypi Medium" pitchFamily="34" charset="-120"/>
              </a:rPr>
              <a:t>Executive Summary</a:t>
            </a:r>
            <a:endParaRPr lang="en-US" sz="2950" dirty="0"/>
          </a:p>
        </p:txBody>
      </p:sp>
      <p:sp>
        <p:nvSpPr>
          <p:cNvPr id="3" name="Text 1"/>
          <p:cNvSpPr/>
          <p:nvPr/>
        </p:nvSpPr>
        <p:spPr>
          <a:xfrm>
            <a:off x="602099" y="1122640"/>
            <a:ext cx="13426202" cy="240744"/>
          </a:xfrm>
          <a:prstGeom prst="rect">
            <a:avLst/>
          </a:prstGeom>
          <a:noFill/>
          <a:ln/>
        </p:spPr>
        <p:txBody>
          <a:bodyPr wrap="none" lIns="0" tIns="0" rIns="0" bIns="0" rtlCol="0" anchor="t"/>
          <a:lstStyle/>
          <a:p>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A snapshot of our pizza sales performance throughout the full year of 2015, highlighting key metrics and top performers.</a:t>
            </a:r>
            <a:endParaRPr lang="en-US" sz="1150" dirty="0"/>
          </a:p>
        </p:txBody>
      </p:sp>
      <p:sp>
        <p:nvSpPr>
          <p:cNvPr id="4" name="Text 2"/>
          <p:cNvSpPr/>
          <p:nvPr/>
        </p:nvSpPr>
        <p:spPr>
          <a:xfrm>
            <a:off x="602099" y="1607939"/>
            <a:ext cx="6619042" cy="496729"/>
          </a:xfrm>
          <a:prstGeom prst="rect">
            <a:avLst/>
          </a:prstGeom>
          <a:noFill/>
          <a:ln/>
        </p:spPr>
        <p:txBody>
          <a:bodyPr wrap="none" lIns="0" tIns="0" rIns="0" bIns="0" rtlCol="0" anchor="t"/>
          <a:lstStyle/>
          <a:p>
            <a:pPr algn="ctr" indent="0" marL="0">
              <a:lnSpc>
                <a:spcPts val="3900"/>
              </a:lnSpc>
              <a:buNone/>
            </a:pPr>
            <a:r>
              <a:rPr lang="en-US" sz="3900" dirty="0">
                <a:solidFill>
                  <a:srgbClr val="504C49"/>
                </a:solidFill>
                <a:latin typeface="Platypi Medium" pitchFamily="34" charset="0"/>
                <a:ea typeface="Platypi Medium" pitchFamily="34" charset="-122"/>
                <a:cs typeface="Platypi Medium" pitchFamily="34" charset="-120"/>
              </a:rPr>
              <a:t>21,350</a:t>
            </a:r>
            <a:endParaRPr lang="en-US" sz="3900" dirty="0"/>
          </a:p>
        </p:txBody>
      </p:sp>
      <p:sp>
        <p:nvSpPr>
          <p:cNvPr id="5" name="Text 3"/>
          <p:cNvSpPr/>
          <p:nvPr/>
        </p:nvSpPr>
        <p:spPr>
          <a:xfrm>
            <a:off x="2970728" y="2292787"/>
            <a:ext cx="1881783" cy="235268"/>
          </a:xfrm>
          <a:prstGeom prst="rect">
            <a:avLst/>
          </a:prstGeom>
          <a:noFill/>
          <a:ln/>
        </p:spPr>
        <p:txBody>
          <a:bodyPr wrap="none" lIns="0" tIns="0" rIns="0" bIns="0" rtlCol="0" anchor="t"/>
          <a:lstStyle/>
          <a:p>
            <a:pPr algn="ctr"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Total Orders</a:t>
            </a:r>
            <a:endParaRPr lang="en-US" sz="1450" dirty="0"/>
          </a:p>
        </p:txBody>
      </p:sp>
      <p:sp>
        <p:nvSpPr>
          <p:cNvPr id="6" name="Text 4"/>
          <p:cNvSpPr/>
          <p:nvPr/>
        </p:nvSpPr>
        <p:spPr>
          <a:xfrm>
            <a:off x="602099" y="2618303"/>
            <a:ext cx="6619042" cy="240744"/>
          </a:xfrm>
          <a:prstGeom prst="rect">
            <a:avLst/>
          </a:prstGeom>
          <a:noFill/>
          <a:ln/>
        </p:spPr>
        <p:txBody>
          <a:bodyPr wrap="none" lIns="0" tIns="0" rIns="0" bIns="0" rtlCol="0" anchor="t"/>
          <a:lstStyle/>
          <a:p>
            <a:pPr algn="ctr"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Volume of pizzas sold across all categories.</a:t>
            </a:r>
            <a:endParaRPr lang="en-US" sz="1150" dirty="0"/>
          </a:p>
        </p:txBody>
      </p:sp>
      <p:sp>
        <p:nvSpPr>
          <p:cNvPr id="7" name="Text 5"/>
          <p:cNvSpPr/>
          <p:nvPr/>
        </p:nvSpPr>
        <p:spPr>
          <a:xfrm>
            <a:off x="7409259" y="1607939"/>
            <a:ext cx="6619042" cy="496729"/>
          </a:xfrm>
          <a:prstGeom prst="rect">
            <a:avLst/>
          </a:prstGeom>
          <a:noFill/>
          <a:ln/>
        </p:spPr>
        <p:txBody>
          <a:bodyPr wrap="none" lIns="0" tIns="0" rIns="0" bIns="0" rtlCol="0" anchor="t"/>
          <a:lstStyle/>
          <a:p>
            <a:pPr algn="ctr" indent="0" marL="0">
              <a:lnSpc>
                <a:spcPts val="3900"/>
              </a:lnSpc>
              <a:buNone/>
            </a:pPr>
            <a:r>
              <a:rPr lang="en-US" sz="3900" dirty="0">
                <a:solidFill>
                  <a:srgbClr val="504C49"/>
                </a:solidFill>
                <a:latin typeface="Platypi Medium" pitchFamily="34" charset="0"/>
                <a:ea typeface="Platypi Medium" pitchFamily="34" charset="-122"/>
                <a:cs typeface="Platypi Medium" pitchFamily="34" charset="-120"/>
              </a:rPr>
              <a:t>$817,860</a:t>
            </a:r>
            <a:endParaRPr lang="en-US" sz="3900" dirty="0"/>
          </a:p>
        </p:txBody>
      </p:sp>
      <p:sp>
        <p:nvSpPr>
          <p:cNvPr id="8" name="Text 6"/>
          <p:cNvSpPr/>
          <p:nvPr/>
        </p:nvSpPr>
        <p:spPr>
          <a:xfrm>
            <a:off x="9777889" y="2292787"/>
            <a:ext cx="1881783" cy="235268"/>
          </a:xfrm>
          <a:prstGeom prst="rect">
            <a:avLst/>
          </a:prstGeom>
          <a:noFill/>
          <a:ln/>
        </p:spPr>
        <p:txBody>
          <a:bodyPr wrap="none" lIns="0" tIns="0" rIns="0" bIns="0" rtlCol="0" anchor="t"/>
          <a:lstStyle/>
          <a:p>
            <a:pPr algn="ctr" indent="0" marL="0">
              <a:lnSpc>
                <a:spcPts val="1850"/>
              </a:lnSpc>
              <a:buNone/>
            </a:pPr>
            <a:r>
              <a:rPr lang="en-US" sz="1450" dirty="0">
                <a:solidFill>
                  <a:srgbClr val="504C49"/>
                </a:solidFill>
                <a:latin typeface="Platypi Medium" pitchFamily="34" charset="0"/>
                <a:ea typeface="Platypi Medium" pitchFamily="34" charset="-122"/>
                <a:cs typeface="Platypi Medium" pitchFamily="34" charset="-120"/>
              </a:rPr>
              <a:t>Total Revenue</a:t>
            </a:r>
            <a:endParaRPr lang="en-US" sz="1450" dirty="0"/>
          </a:p>
        </p:txBody>
      </p:sp>
      <p:sp>
        <p:nvSpPr>
          <p:cNvPr id="9" name="Text 7"/>
          <p:cNvSpPr/>
          <p:nvPr/>
        </p:nvSpPr>
        <p:spPr>
          <a:xfrm>
            <a:off x="7409259" y="2618303"/>
            <a:ext cx="6619042" cy="240744"/>
          </a:xfrm>
          <a:prstGeom prst="rect">
            <a:avLst/>
          </a:prstGeom>
          <a:noFill/>
          <a:ln/>
        </p:spPr>
        <p:txBody>
          <a:bodyPr wrap="none" lIns="0" tIns="0" rIns="0" bIns="0" rtlCol="0" anchor="t"/>
          <a:lstStyle/>
          <a:p>
            <a:pPr algn="ctr"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Gross earnings from all pizza sales.</a:t>
            </a:r>
            <a:endParaRPr lang="en-US" sz="1150" dirty="0"/>
          </a:p>
        </p:txBody>
      </p:sp>
      <p:sp>
        <p:nvSpPr>
          <p:cNvPr id="10" name="Shape 8"/>
          <p:cNvSpPr/>
          <p:nvPr/>
        </p:nvSpPr>
        <p:spPr>
          <a:xfrm>
            <a:off x="602099" y="3103616"/>
            <a:ext cx="13426202" cy="26432"/>
          </a:xfrm>
          <a:prstGeom prst="rect">
            <a:avLst/>
          </a:prstGeom>
          <a:solidFill>
            <a:srgbClr val="504C49">
              <a:alpha val="50000"/>
            </a:srgbClr>
          </a:solidFill>
          <a:ln/>
        </p:spPr>
      </p:sp>
      <p:sp>
        <p:nvSpPr>
          <p:cNvPr id="11" name="Shape 9"/>
          <p:cNvSpPr/>
          <p:nvPr/>
        </p:nvSpPr>
        <p:spPr>
          <a:xfrm>
            <a:off x="602099" y="3299341"/>
            <a:ext cx="6637853" cy="1824871"/>
          </a:xfrm>
          <a:prstGeom prst="roundRect">
            <a:avLst>
              <a:gd name="adj" fmla="val 1237"/>
            </a:avLst>
          </a:prstGeom>
          <a:solidFill>
            <a:srgbClr val="FFFFFF"/>
          </a:solidFill>
          <a:ln w="15240">
            <a:solidFill>
              <a:srgbClr val="D8D4D4"/>
            </a:solidFill>
            <a:prstDash val="solid"/>
          </a:ln>
        </p:spPr>
      </p:sp>
      <p:sp>
        <p:nvSpPr>
          <p:cNvPr id="12" name="Text 10"/>
          <p:cNvSpPr/>
          <p:nvPr/>
        </p:nvSpPr>
        <p:spPr>
          <a:xfrm>
            <a:off x="767834" y="3465076"/>
            <a:ext cx="2848451" cy="282297"/>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Key Performance Insights</a:t>
            </a:r>
            <a:endParaRPr lang="en-US" sz="1750" dirty="0"/>
          </a:p>
        </p:txBody>
      </p:sp>
      <p:sp>
        <p:nvSpPr>
          <p:cNvPr id="13" name="Text 11"/>
          <p:cNvSpPr/>
          <p:nvPr/>
        </p:nvSpPr>
        <p:spPr>
          <a:xfrm>
            <a:off x="767834" y="383762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Highest Priced Pizza:</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The Greek Pizza ($35.95)</a:t>
            </a:r>
            <a:endParaRPr lang="en-US" sz="1150" dirty="0"/>
          </a:p>
        </p:txBody>
      </p:sp>
      <p:sp>
        <p:nvSpPr>
          <p:cNvPr id="14" name="Text 12"/>
          <p:cNvSpPr/>
          <p:nvPr/>
        </p:nvSpPr>
        <p:spPr>
          <a:xfrm>
            <a:off x="767834" y="413099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Most Popular Size:</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Large (18,526 units sold)</a:t>
            </a:r>
            <a:endParaRPr lang="en-US" sz="1150" dirty="0"/>
          </a:p>
        </p:txBody>
      </p:sp>
      <p:sp>
        <p:nvSpPr>
          <p:cNvPr id="15" name="Text 13"/>
          <p:cNvSpPr/>
          <p:nvPr/>
        </p:nvSpPr>
        <p:spPr>
          <a:xfrm>
            <a:off x="767834" y="442436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Busiest Order Hour:</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18:00 (2,599 orders)</a:t>
            </a:r>
            <a:endParaRPr lang="en-US" sz="1150" dirty="0"/>
          </a:p>
        </p:txBody>
      </p:sp>
      <p:sp>
        <p:nvSpPr>
          <p:cNvPr id="16" name="Shape 14"/>
          <p:cNvSpPr/>
          <p:nvPr/>
        </p:nvSpPr>
        <p:spPr>
          <a:xfrm>
            <a:off x="7390448" y="3299341"/>
            <a:ext cx="6637853" cy="1824871"/>
          </a:xfrm>
          <a:prstGeom prst="roundRect">
            <a:avLst>
              <a:gd name="adj" fmla="val 1237"/>
            </a:avLst>
          </a:prstGeom>
          <a:solidFill>
            <a:srgbClr val="FFFFFF"/>
          </a:solidFill>
          <a:ln w="15240">
            <a:solidFill>
              <a:srgbClr val="D8D4D4"/>
            </a:solidFill>
            <a:prstDash val="solid"/>
          </a:ln>
        </p:spPr>
      </p:sp>
      <p:sp>
        <p:nvSpPr>
          <p:cNvPr id="17" name="Text 15"/>
          <p:cNvSpPr/>
          <p:nvPr/>
        </p:nvSpPr>
        <p:spPr>
          <a:xfrm>
            <a:off x="7556183" y="3465076"/>
            <a:ext cx="3200162" cy="282297"/>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Pizza Categories by Quantity</a:t>
            </a:r>
            <a:endParaRPr lang="en-US" sz="1750" dirty="0"/>
          </a:p>
        </p:txBody>
      </p:sp>
      <p:sp>
        <p:nvSpPr>
          <p:cNvPr id="18" name="Text 16"/>
          <p:cNvSpPr/>
          <p:nvPr/>
        </p:nvSpPr>
        <p:spPr>
          <a:xfrm>
            <a:off x="7556183" y="383762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Classic:</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14,838 units</a:t>
            </a:r>
            <a:endParaRPr lang="en-US" sz="1150" dirty="0"/>
          </a:p>
        </p:txBody>
      </p:sp>
      <p:sp>
        <p:nvSpPr>
          <p:cNvPr id="19" name="Text 17"/>
          <p:cNvSpPr/>
          <p:nvPr/>
        </p:nvSpPr>
        <p:spPr>
          <a:xfrm>
            <a:off x="7556183" y="413099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Supreme:</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11,697 units</a:t>
            </a:r>
            <a:endParaRPr lang="en-US" sz="1150" dirty="0"/>
          </a:p>
        </p:txBody>
      </p:sp>
      <p:sp>
        <p:nvSpPr>
          <p:cNvPr id="20" name="Text 18"/>
          <p:cNvSpPr/>
          <p:nvPr/>
        </p:nvSpPr>
        <p:spPr>
          <a:xfrm>
            <a:off x="7556183" y="442436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Veggie:</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11,439 units</a:t>
            </a:r>
            <a:endParaRPr lang="en-US" sz="1150" dirty="0"/>
          </a:p>
        </p:txBody>
      </p:sp>
      <p:sp>
        <p:nvSpPr>
          <p:cNvPr id="21" name="Text 19"/>
          <p:cNvSpPr/>
          <p:nvPr/>
        </p:nvSpPr>
        <p:spPr>
          <a:xfrm>
            <a:off x="7556183" y="4717733"/>
            <a:ext cx="6306383" cy="240744"/>
          </a:xfrm>
          <a:prstGeom prst="rect">
            <a:avLst/>
          </a:prstGeom>
          <a:noFill/>
          <a:ln/>
        </p:spPr>
        <p:txBody>
          <a:bodyPr wrap="none" lIns="0" tIns="0" rIns="0" bIns="0" rtlCol="0" anchor="t"/>
          <a:lstStyle/>
          <a:p>
            <a:pPr algn="l" marL="342900" indent="-342900">
              <a:lnSpc>
                <a:spcPts val="1850"/>
              </a:lnSpc>
              <a:buSzPct val="100000"/>
              <a:buChar char="•"/>
            </a:pPr>
            <a:r>
              <a:rPr lang="en-US" sz="1150" b="1" dirty="0">
                <a:solidFill>
                  <a:srgbClr val="504C49"/>
                </a:solidFill>
                <a:latin typeface="Source Serif 4" pitchFamily="34" charset="0"/>
                <a:ea typeface="Source Serif 4" pitchFamily="34" charset="-122"/>
                <a:cs typeface="Source Serif 4" pitchFamily="34" charset="-120"/>
              </a:rPr>
              <a:t>Chicken:</a:t>
            </a:r>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 10,050 units</a:t>
            </a:r>
            <a:endParaRPr lang="en-US" sz="1150" dirty="0"/>
          </a:p>
        </p:txBody>
      </p:sp>
      <p:sp>
        <p:nvSpPr>
          <p:cNvPr id="22" name="Shape 20"/>
          <p:cNvSpPr/>
          <p:nvPr/>
        </p:nvSpPr>
        <p:spPr>
          <a:xfrm>
            <a:off x="602099" y="5274707"/>
            <a:ext cx="6637853" cy="2118241"/>
          </a:xfrm>
          <a:prstGeom prst="roundRect">
            <a:avLst>
              <a:gd name="adj" fmla="val 1066"/>
            </a:avLst>
          </a:prstGeom>
          <a:solidFill>
            <a:srgbClr val="FFFFFF"/>
          </a:solidFill>
          <a:ln w="15240">
            <a:solidFill>
              <a:srgbClr val="D8D4D4"/>
            </a:solidFill>
            <a:prstDash val="solid"/>
          </a:ln>
        </p:spPr>
      </p:sp>
      <p:sp>
        <p:nvSpPr>
          <p:cNvPr id="23" name="Text 21"/>
          <p:cNvSpPr/>
          <p:nvPr/>
        </p:nvSpPr>
        <p:spPr>
          <a:xfrm>
            <a:off x="767834" y="5440442"/>
            <a:ext cx="2757964" cy="282297"/>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Top 5 Pizzas by Quantity</a:t>
            </a:r>
            <a:endParaRPr lang="en-US" sz="1750" dirty="0"/>
          </a:p>
        </p:txBody>
      </p:sp>
      <p:sp>
        <p:nvSpPr>
          <p:cNvPr id="24" name="Text 22"/>
          <p:cNvSpPr/>
          <p:nvPr/>
        </p:nvSpPr>
        <p:spPr>
          <a:xfrm>
            <a:off x="767834" y="581298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1"/>
            </a:pPr>
            <a:r>
              <a:rPr lang="en-US" sz="1150" dirty="0">
                <a:solidFill>
                  <a:srgbClr val="504C49"/>
                </a:solidFill>
                <a:latin typeface="Source Serif 4" pitchFamily="34" charset="0"/>
                <a:ea typeface="Source Serif 4" pitchFamily="34" charset="-122"/>
                <a:cs typeface="Source Serif 4" pitchFamily="34" charset="-120"/>
              </a:rPr>
              <a:t>The Classic Deluxe Pizza: 2,453</a:t>
            </a:r>
            <a:endParaRPr lang="en-US" sz="1150" dirty="0"/>
          </a:p>
        </p:txBody>
      </p:sp>
      <p:sp>
        <p:nvSpPr>
          <p:cNvPr id="25" name="Text 23"/>
          <p:cNvSpPr/>
          <p:nvPr/>
        </p:nvSpPr>
        <p:spPr>
          <a:xfrm>
            <a:off x="767834" y="610635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2"/>
            </a:pPr>
            <a:r>
              <a:rPr lang="en-US" sz="1150" dirty="0">
                <a:solidFill>
                  <a:srgbClr val="504C49"/>
                </a:solidFill>
                <a:latin typeface="Source Serif 4" pitchFamily="34" charset="0"/>
                <a:ea typeface="Source Serif 4" pitchFamily="34" charset="-122"/>
                <a:cs typeface="Source Serif 4" pitchFamily="34" charset="-120"/>
              </a:rPr>
              <a:t>The Barbecue Chicken Pizza: 2,432</a:t>
            </a:r>
            <a:endParaRPr lang="en-US" sz="1150" dirty="0"/>
          </a:p>
        </p:txBody>
      </p:sp>
      <p:sp>
        <p:nvSpPr>
          <p:cNvPr id="26" name="Text 24"/>
          <p:cNvSpPr/>
          <p:nvPr/>
        </p:nvSpPr>
        <p:spPr>
          <a:xfrm>
            <a:off x="767834" y="639972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3"/>
            </a:pPr>
            <a:r>
              <a:rPr lang="en-US" sz="1150" dirty="0">
                <a:solidFill>
                  <a:srgbClr val="504C49"/>
                </a:solidFill>
                <a:latin typeface="Source Serif 4" pitchFamily="34" charset="0"/>
                <a:ea typeface="Source Serif 4" pitchFamily="34" charset="-122"/>
                <a:cs typeface="Source Serif 4" pitchFamily="34" charset="-120"/>
              </a:rPr>
              <a:t>The Hawaiian Pizza: 2,422</a:t>
            </a:r>
            <a:endParaRPr lang="en-US" sz="1150" dirty="0"/>
          </a:p>
        </p:txBody>
      </p:sp>
      <p:sp>
        <p:nvSpPr>
          <p:cNvPr id="27" name="Text 25"/>
          <p:cNvSpPr/>
          <p:nvPr/>
        </p:nvSpPr>
        <p:spPr>
          <a:xfrm>
            <a:off x="767834" y="669309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4"/>
            </a:pPr>
            <a:r>
              <a:rPr lang="en-US" sz="1150" dirty="0">
                <a:solidFill>
                  <a:srgbClr val="504C49"/>
                </a:solidFill>
                <a:latin typeface="Source Serif 4" pitchFamily="34" charset="0"/>
                <a:ea typeface="Source Serif 4" pitchFamily="34" charset="-122"/>
                <a:cs typeface="Source Serif 4" pitchFamily="34" charset="-120"/>
              </a:rPr>
              <a:t>The Pepperoni Pizza: 2,418</a:t>
            </a:r>
            <a:endParaRPr lang="en-US" sz="1150" dirty="0"/>
          </a:p>
        </p:txBody>
      </p:sp>
      <p:sp>
        <p:nvSpPr>
          <p:cNvPr id="28" name="Text 26"/>
          <p:cNvSpPr/>
          <p:nvPr/>
        </p:nvSpPr>
        <p:spPr>
          <a:xfrm>
            <a:off x="767834" y="698646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5"/>
            </a:pPr>
            <a:r>
              <a:rPr lang="en-US" sz="1150" dirty="0">
                <a:solidFill>
                  <a:srgbClr val="504C49"/>
                </a:solidFill>
                <a:latin typeface="Source Serif 4" pitchFamily="34" charset="0"/>
                <a:ea typeface="Source Serif 4" pitchFamily="34" charset="-122"/>
                <a:cs typeface="Source Serif 4" pitchFamily="34" charset="-120"/>
              </a:rPr>
              <a:t>The Thai Chicken Pizza: 2,371</a:t>
            </a:r>
            <a:endParaRPr lang="en-US" sz="1150" dirty="0"/>
          </a:p>
        </p:txBody>
      </p:sp>
      <p:sp>
        <p:nvSpPr>
          <p:cNvPr id="29" name="Shape 27"/>
          <p:cNvSpPr/>
          <p:nvPr/>
        </p:nvSpPr>
        <p:spPr>
          <a:xfrm>
            <a:off x="7390448" y="5274707"/>
            <a:ext cx="6637853" cy="2118241"/>
          </a:xfrm>
          <a:prstGeom prst="roundRect">
            <a:avLst>
              <a:gd name="adj" fmla="val 1066"/>
            </a:avLst>
          </a:prstGeom>
          <a:solidFill>
            <a:srgbClr val="FFFFFF"/>
          </a:solidFill>
          <a:ln w="15240">
            <a:solidFill>
              <a:srgbClr val="D8D4D4"/>
            </a:solidFill>
            <a:prstDash val="solid"/>
          </a:ln>
        </p:spPr>
      </p:sp>
      <p:sp>
        <p:nvSpPr>
          <p:cNvPr id="30" name="Text 28"/>
          <p:cNvSpPr/>
          <p:nvPr/>
        </p:nvSpPr>
        <p:spPr>
          <a:xfrm>
            <a:off x="7556183" y="5440442"/>
            <a:ext cx="3672364" cy="282297"/>
          </a:xfrm>
          <a:prstGeom prst="rect">
            <a:avLst/>
          </a:prstGeom>
          <a:noFill/>
          <a:ln/>
        </p:spPr>
        <p:txBody>
          <a:bodyPr wrap="none" lIns="0" tIns="0" rIns="0" bIns="0" rtlCol="0" anchor="t"/>
          <a:lstStyle/>
          <a:p>
            <a:pPr algn="l" indent="0" marL="0">
              <a:lnSpc>
                <a:spcPts val="2200"/>
              </a:lnSpc>
              <a:buNone/>
            </a:pPr>
            <a:r>
              <a:rPr lang="en-US" sz="1750" dirty="0">
                <a:solidFill>
                  <a:srgbClr val="504C49"/>
                </a:solidFill>
                <a:latin typeface="Platypi Medium" pitchFamily="34" charset="0"/>
                <a:ea typeface="Platypi Medium" pitchFamily="34" charset="-122"/>
                <a:cs typeface="Platypi Medium" pitchFamily="34" charset="-120"/>
              </a:rPr>
              <a:t>Top 3 Revenue-Generating Pizzas</a:t>
            </a:r>
            <a:endParaRPr lang="en-US" sz="1750" dirty="0"/>
          </a:p>
        </p:txBody>
      </p:sp>
      <p:sp>
        <p:nvSpPr>
          <p:cNvPr id="31" name="Text 29"/>
          <p:cNvSpPr/>
          <p:nvPr/>
        </p:nvSpPr>
        <p:spPr>
          <a:xfrm>
            <a:off x="7556183" y="581298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1"/>
            </a:pPr>
            <a:r>
              <a:rPr lang="en-US" sz="1150" dirty="0">
                <a:solidFill>
                  <a:srgbClr val="504C49"/>
                </a:solidFill>
                <a:latin typeface="Source Serif 4" pitchFamily="34" charset="0"/>
                <a:ea typeface="Source Serif 4" pitchFamily="34" charset="-122"/>
                <a:cs typeface="Source Serif 4" pitchFamily="34" charset="-120"/>
              </a:rPr>
              <a:t>The Thai Chicken Pizza: $43,481</a:t>
            </a:r>
            <a:endParaRPr lang="en-US" sz="1150" dirty="0"/>
          </a:p>
        </p:txBody>
      </p:sp>
      <p:sp>
        <p:nvSpPr>
          <p:cNvPr id="32" name="Text 30"/>
          <p:cNvSpPr/>
          <p:nvPr/>
        </p:nvSpPr>
        <p:spPr>
          <a:xfrm>
            <a:off x="7556183" y="610635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2"/>
            </a:pPr>
            <a:r>
              <a:rPr lang="en-US" sz="1150" dirty="0">
                <a:solidFill>
                  <a:srgbClr val="504C49"/>
                </a:solidFill>
                <a:latin typeface="Source Serif 4" pitchFamily="34" charset="0"/>
                <a:ea typeface="Source Serif 4" pitchFamily="34" charset="-122"/>
                <a:cs typeface="Source Serif 4" pitchFamily="34" charset="-120"/>
              </a:rPr>
              <a:t>The Barbecue Chicken Pizza: $42,768</a:t>
            </a:r>
            <a:endParaRPr lang="en-US" sz="1150" dirty="0"/>
          </a:p>
        </p:txBody>
      </p:sp>
      <p:sp>
        <p:nvSpPr>
          <p:cNvPr id="33" name="Text 31"/>
          <p:cNvSpPr/>
          <p:nvPr/>
        </p:nvSpPr>
        <p:spPr>
          <a:xfrm>
            <a:off x="7556183" y="6399728"/>
            <a:ext cx="6306383" cy="240744"/>
          </a:xfrm>
          <a:prstGeom prst="rect">
            <a:avLst/>
          </a:prstGeom>
          <a:noFill/>
          <a:ln/>
        </p:spPr>
        <p:txBody>
          <a:bodyPr wrap="none" lIns="0" tIns="0" rIns="0" bIns="0" rtlCol="0" anchor="t"/>
          <a:lstStyle/>
          <a:p>
            <a:pPr algn="l" marL="342900" indent="-342900">
              <a:lnSpc>
                <a:spcPts val="1850"/>
              </a:lnSpc>
              <a:buSzPct val="100000"/>
              <a:buFont typeface="+mj-lt"/>
              <a:buAutoNum type="arabicPeriod" startAt="3"/>
            </a:pPr>
            <a:r>
              <a:rPr lang="en-US" sz="1150" dirty="0">
                <a:solidFill>
                  <a:srgbClr val="504C49"/>
                </a:solidFill>
                <a:latin typeface="Source Serif 4" pitchFamily="34" charset="0"/>
                <a:ea typeface="Source Serif 4" pitchFamily="34" charset="-122"/>
                <a:cs typeface="Source Serif 4" pitchFamily="34" charset="-120"/>
              </a:rPr>
              <a:t>The California Chicken Pizza: $41,409</a:t>
            </a:r>
            <a:endParaRPr lang="en-US" sz="1150" dirty="0"/>
          </a:p>
        </p:txBody>
      </p:sp>
      <p:sp>
        <p:nvSpPr>
          <p:cNvPr id="34" name="Text 32"/>
          <p:cNvSpPr/>
          <p:nvPr/>
        </p:nvSpPr>
        <p:spPr>
          <a:xfrm>
            <a:off x="602099" y="7562255"/>
            <a:ext cx="13426202" cy="240744"/>
          </a:xfrm>
          <a:prstGeom prst="rect">
            <a:avLst/>
          </a:prstGeom>
          <a:noFill/>
          <a:ln/>
        </p:spPr>
        <p:txBody>
          <a:bodyPr wrap="none" lIns="0" tIns="0" rIns="0" bIns="0" rtlCol="0" anchor="t"/>
          <a:lstStyle/>
          <a:p>
            <a:pPr algn="l" indent="0" marL="0">
              <a:lnSpc>
                <a:spcPts val="1850"/>
              </a:lnSpc>
              <a:buNone/>
            </a:pPr>
            <a:r>
              <a:rPr lang="en-US" sz="1150" dirty="0">
                <a:solidFill>
                  <a:srgbClr val="504C49"/>
                </a:solidFill>
                <a:latin typeface="Source Serif 4" pitchFamily="34" charset="0"/>
                <a:ea typeface="Source Serif 4" pitchFamily="34" charset="-122"/>
                <a:cs typeface="Source Serif 4" pitchFamily="34" charset="-120"/>
              </a:rPr>
              <a:t>These initial findings provide a strong foundation for deeper analysis and strategic decision-making in the upcoming sections.</a:t>
            </a:r>
            <a:endParaRPr lang="en-US" sz="11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637103" y="561856"/>
            <a:ext cx="4699754" cy="497800"/>
          </a:xfrm>
          <a:prstGeom prst="rect">
            <a:avLst/>
          </a:prstGeom>
          <a:noFill/>
          <a:ln/>
        </p:spPr>
        <p:txBody>
          <a:bodyPr wrap="none" lIns="0" tIns="0" rIns="0" bIns="0" rtlCol="0" anchor="t"/>
          <a:lstStyle/>
          <a:p>
            <a:pPr algn="l" indent="0" marL="0">
              <a:lnSpc>
                <a:spcPts val="3900"/>
              </a:lnSpc>
              <a:buNone/>
            </a:pPr>
            <a:r>
              <a:rPr lang="en-US" sz="3100" dirty="0">
                <a:solidFill>
                  <a:srgbClr val="201B18"/>
                </a:solidFill>
                <a:latin typeface="Platypi Medium" pitchFamily="34" charset="0"/>
                <a:ea typeface="Platypi Medium" pitchFamily="34" charset="-122"/>
                <a:cs typeface="Platypi Medium" pitchFamily="34" charset="-120"/>
              </a:rPr>
              <a:t>Project Goals and Scope</a:t>
            </a:r>
            <a:endParaRPr lang="en-US" sz="3100" dirty="0"/>
          </a:p>
        </p:txBody>
      </p:sp>
      <p:sp>
        <p:nvSpPr>
          <p:cNvPr id="4" name="Text 1"/>
          <p:cNvSpPr/>
          <p:nvPr/>
        </p:nvSpPr>
        <p:spPr>
          <a:xfrm>
            <a:off x="637103" y="1298496"/>
            <a:ext cx="7869793" cy="509588"/>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This project aims to leverage SQL for a comprehensive analysis of pizza sales data, focusing on key business objectives.</a:t>
            </a:r>
            <a:endParaRPr lang="en-US" sz="1250" dirty="0"/>
          </a:p>
        </p:txBody>
      </p:sp>
      <p:sp>
        <p:nvSpPr>
          <p:cNvPr id="5" name="Shape 2"/>
          <p:cNvSpPr/>
          <p:nvPr/>
        </p:nvSpPr>
        <p:spPr>
          <a:xfrm>
            <a:off x="637103" y="1987272"/>
            <a:ext cx="3855244" cy="1472803"/>
          </a:xfrm>
          <a:prstGeom prst="roundRect">
            <a:avLst>
              <a:gd name="adj" fmla="val 7450"/>
            </a:avLst>
          </a:prstGeom>
          <a:solidFill>
            <a:srgbClr val="FFFFFF"/>
          </a:solidFill>
          <a:ln w="22860">
            <a:solidFill>
              <a:srgbClr val="D8D4D4"/>
            </a:solidFill>
            <a:prstDash val="solid"/>
          </a:ln>
        </p:spPr>
      </p:sp>
      <p:sp>
        <p:nvSpPr>
          <p:cNvPr id="6" name="Shape 3"/>
          <p:cNvSpPr/>
          <p:nvPr/>
        </p:nvSpPr>
        <p:spPr>
          <a:xfrm>
            <a:off x="614243" y="1987272"/>
            <a:ext cx="91440" cy="1472803"/>
          </a:xfrm>
          <a:prstGeom prst="roundRect">
            <a:avLst>
              <a:gd name="adj" fmla="val 26130"/>
            </a:avLst>
          </a:prstGeom>
          <a:solidFill>
            <a:srgbClr val="3E2513"/>
          </a:solidFill>
          <a:ln/>
        </p:spPr>
      </p:sp>
      <p:sp>
        <p:nvSpPr>
          <p:cNvPr id="7" name="Text 4"/>
          <p:cNvSpPr/>
          <p:nvPr/>
        </p:nvSpPr>
        <p:spPr>
          <a:xfrm>
            <a:off x="887730" y="2169319"/>
            <a:ext cx="1991082" cy="248841"/>
          </a:xfrm>
          <a:prstGeom prst="rect">
            <a:avLst/>
          </a:prstGeom>
          <a:noFill/>
          <a:ln/>
        </p:spPr>
        <p:txBody>
          <a:bodyPr wrap="none" lIns="0" tIns="0" rIns="0" bIns="0" rtlCol="0" anchor="t"/>
          <a:lstStyle/>
          <a:p>
            <a:pPr algn="l" indent="0" marL="0">
              <a:lnSpc>
                <a:spcPts val="1950"/>
              </a:lnSpc>
              <a:buNone/>
            </a:pPr>
            <a:r>
              <a:rPr lang="en-US" sz="1550" dirty="0">
                <a:solidFill>
                  <a:srgbClr val="504C49"/>
                </a:solidFill>
                <a:latin typeface="Platypi Medium" pitchFamily="34" charset="0"/>
                <a:ea typeface="Platypi Medium" pitchFamily="34" charset="-122"/>
                <a:cs typeface="Platypi Medium" pitchFamily="34" charset="-120"/>
              </a:rPr>
              <a:t>Order Analysis</a:t>
            </a:r>
            <a:endParaRPr lang="en-US" sz="1550" dirty="0"/>
          </a:p>
        </p:txBody>
      </p:sp>
      <p:sp>
        <p:nvSpPr>
          <p:cNvPr id="8" name="Text 5"/>
          <p:cNvSpPr/>
          <p:nvPr/>
        </p:nvSpPr>
        <p:spPr>
          <a:xfrm>
            <a:off x="887730" y="2513648"/>
            <a:ext cx="3422571" cy="764381"/>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Counting total orders, and studying order volumes by time of day and day of the month to identify peak periods.</a:t>
            </a:r>
            <a:endParaRPr lang="en-US" sz="1250" dirty="0"/>
          </a:p>
        </p:txBody>
      </p:sp>
      <p:sp>
        <p:nvSpPr>
          <p:cNvPr id="9" name="Shape 6"/>
          <p:cNvSpPr/>
          <p:nvPr/>
        </p:nvSpPr>
        <p:spPr>
          <a:xfrm>
            <a:off x="4651534" y="1987272"/>
            <a:ext cx="3855363" cy="1472803"/>
          </a:xfrm>
          <a:prstGeom prst="roundRect">
            <a:avLst>
              <a:gd name="adj" fmla="val 7450"/>
            </a:avLst>
          </a:prstGeom>
          <a:solidFill>
            <a:srgbClr val="FFFFFF"/>
          </a:solidFill>
          <a:ln w="22860">
            <a:solidFill>
              <a:srgbClr val="D8D4D4"/>
            </a:solidFill>
            <a:prstDash val="solid"/>
          </a:ln>
        </p:spPr>
      </p:sp>
      <p:sp>
        <p:nvSpPr>
          <p:cNvPr id="10" name="Shape 7"/>
          <p:cNvSpPr/>
          <p:nvPr/>
        </p:nvSpPr>
        <p:spPr>
          <a:xfrm>
            <a:off x="4628674" y="1987272"/>
            <a:ext cx="91440" cy="1472803"/>
          </a:xfrm>
          <a:prstGeom prst="roundRect">
            <a:avLst>
              <a:gd name="adj" fmla="val 26130"/>
            </a:avLst>
          </a:prstGeom>
          <a:solidFill>
            <a:srgbClr val="3E2513"/>
          </a:solidFill>
          <a:ln/>
        </p:spPr>
      </p:sp>
      <p:sp>
        <p:nvSpPr>
          <p:cNvPr id="11" name="Text 8"/>
          <p:cNvSpPr/>
          <p:nvPr/>
        </p:nvSpPr>
        <p:spPr>
          <a:xfrm>
            <a:off x="4902160" y="2169319"/>
            <a:ext cx="1991082" cy="248841"/>
          </a:xfrm>
          <a:prstGeom prst="rect">
            <a:avLst/>
          </a:prstGeom>
          <a:noFill/>
          <a:ln/>
        </p:spPr>
        <p:txBody>
          <a:bodyPr wrap="none" lIns="0" tIns="0" rIns="0" bIns="0" rtlCol="0" anchor="t"/>
          <a:lstStyle/>
          <a:p>
            <a:pPr algn="l" indent="0" marL="0">
              <a:lnSpc>
                <a:spcPts val="1950"/>
              </a:lnSpc>
              <a:buNone/>
            </a:pPr>
            <a:r>
              <a:rPr lang="en-US" sz="1550" dirty="0">
                <a:solidFill>
                  <a:srgbClr val="504C49"/>
                </a:solidFill>
                <a:latin typeface="Platypi Medium" pitchFamily="34" charset="0"/>
                <a:ea typeface="Platypi Medium" pitchFamily="34" charset="-122"/>
                <a:cs typeface="Platypi Medium" pitchFamily="34" charset="-120"/>
              </a:rPr>
              <a:t>Revenue Analysis</a:t>
            </a:r>
            <a:endParaRPr lang="en-US" sz="1550" dirty="0"/>
          </a:p>
        </p:txBody>
      </p:sp>
      <p:sp>
        <p:nvSpPr>
          <p:cNvPr id="12" name="Text 9"/>
          <p:cNvSpPr/>
          <p:nvPr/>
        </p:nvSpPr>
        <p:spPr>
          <a:xfrm>
            <a:off x="4902160" y="2513648"/>
            <a:ext cx="3422690" cy="764381"/>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Measuring total sales, tracking revenue trends over time, and pinpointing which pizzas generate the most profit.</a:t>
            </a:r>
            <a:endParaRPr lang="en-US" sz="1250" dirty="0"/>
          </a:p>
        </p:txBody>
      </p:sp>
      <p:sp>
        <p:nvSpPr>
          <p:cNvPr id="13" name="Shape 10"/>
          <p:cNvSpPr/>
          <p:nvPr/>
        </p:nvSpPr>
        <p:spPr>
          <a:xfrm>
            <a:off x="637103" y="3619262"/>
            <a:ext cx="3855244" cy="1727597"/>
          </a:xfrm>
          <a:prstGeom prst="roundRect">
            <a:avLst>
              <a:gd name="adj" fmla="val 6351"/>
            </a:avLst>
          </a:prstGeom>
          <a:solidFill>
            <a:srgbClr val="FFFFFF"/>
          </a:solidFill>
          <a:ln w="22860">
            <a:solidFill>
              <a:srgbClr val="D8D4D4"/>
            </a:solidFill>
            <a:prstDash val="solid"/>
          </a:ln>
        </p:spPr>
      </p:sp>
      <p:sp>
        <p:nvSpPr>
          <p:cNvPr id="14" name="Shape 11"/>
          <p:cNvSpPr/>
          <p:nvPr/>
        </p:nvSpPr>
        <p:spPr>
          <a:xfrm>
            <a:off x="614243" y="3619262"/>
            <a:ext cx="91440" cy="1727597"/>
          </a:xfrm>
          <a:prstGeom prst="roundRect">
            <a:avLst>
              <a:gd name="adj" fmla="val 26130"/>
            </a:avLst>
          </a:prstGeom>
          <a:solidFill>
            <a:srgbClr val="3E2513"/>
          </a:solidFill>
          <a:ln/>
        </p:spPr>
      </p:sp>
      <p:sp>
        <p:nvSpPr>
          <p:cNvPr id="15" name="Text 12"/>
          <p:cNvSpPr/>
          <p:nvPr/>
        </p:nvSpPr>
        <p:spPr>
          <a:xfrm>
            <a:off x="887730" y="3801308"/>
            <a:ext cx="1991082" cy="248841"/>
          </a:xfrm>
          <a:prstGeom prst="rect">
            <a:avLst/>
          </a:prstGeom>
          <a:noFill/>
          <a:ln/>
        </p:spPr>
        <p:txBody>
          <a:bodyPr wrap="none" lIns="0" tIns="0" rIns="0" bIns="0" rtlCol="0" anchor="t"/>
          <a:lstStyle/>
          <a:p>
            <a:pPr algn="l" indent="0" marL="0">
              <a:lnSpc>
                <a:spcPts val="1950"/>
              </a:lnSpc>
              <a:buNone/>
            </a:pPr>
            <a:r>
              <a:rPr lang="en-US" sz="1550" dirty="0">
                <a:solidFill>
                  <a:srgbClr val="504C49"/>
                </a:solidFill>
                <a:latin typeface="Platypi Medium" pitchFamily="34" charset="0"/>
                <a:ea typeface="Platypi Medium" pitchFamily="34" charset="-122"/>
                <a:cs typeface="Platypi Medium" pitchFamily="34" charset="-120"/>
              </a:rPr>
              <a:t>Product Insights</a:t>
            </a:r>
            <a:endParaRPr lang="en-US" sz="1550" dirty="0"/>
          </a:p>
        </p:txBody>
      </p:sp>
      <p:sp>
        <p:nvSpPr>
          <p:cNvPr id="16" name="Text 13"/>
          <p:cNvSpPr/>
          <p:nvPr/>
        </p:nvSpPr>
        <p:spPr>
          <a:xfrm>
            <a:off x="887730" y="4145637"/>
            <a:ext cx="3422571" cy="764381"/>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Identifying the most expensive and most popular pizzas to understand customer preferences and pricing strategies.</a:t>
            </a:r>
            <a:endParaRPr lang="en-US" sz="1250" dirty="0"/>
          </a:p>
        </p:txBody>
      </p:sp>
      <p:sp>
        <p:nvSpPr>
          <p:cNvPr id="17" name="Shape 14"/>
          <p:cNvSpPr/>
          <p:nvPr/>
        </p:nvSpPr>
        <p:spPr>
          <a:xfrm>
            <a:off x="4651534" y="3619262"/>
            <a:ext cx="3855363" cy="1727597"/>
          </a:xfrm>
          <a:prstGeom prst="roundRect">
            <a:avLst>
              <a:gd name="adj" fmla="val 6351"/>
            </a:avLst>
          </a:prstGeom>
          <a:solidFill>
            <a:srgbClr val="FFFFFF"/>
          </a:solidFill>
          <a:ln w="22860">
            <a:solidFill>
              <a:srgbClr val="D8D4D4"/>
            </a:solidFill>
            <a:prstDash val="solid"/>
          </a:ln>
        </p:spPr>
      </p:sp>
      <p:sp>
        <p:nvSpPr>
          <p:cNvPr id="18" name="Shape 15"/>
          <p:cNvSpPr/>
          <p:nvPr/>
        </p:nvSpPr>
        <p:spPr>
          <a:xfrm>
            <a:off x="4628674" y="3619262"/>
            <a:ext cx="91440" cy="1727597"/>
          </a:xfrm>
          <a:prstGeom prst="roundRect">
            <a:avLst>
              <a:gd name="adj" fmla="val 26130"/>
            </a:avLst>
          </a:prstGeom>
          <a:solidFill>
            <a:srgbClr val="3E2513"/>
          </a:solidFill>
          <a:ln/>
        </p:spPr>
      </p:sp>
      <p:sp>
        <p:nvSpPr>
          <p:cNvPr id="19" name="Text 16"/>
          <p:cNvSpPr/>
          <p:nvPr/>
        </p:nvSpPr>
        <p:spPr>
          <a:xfrm>
            <a:off x="4902160" y="3801308"/>
            <a:ext cx="1991082" cy="248841"/>
          </a:xfrm>
          <a:prstGeom prst="rect">
            <a:avLst/>
          </a:prstGeom>
          <a:noFill/>
          <a:ln/>
        </p:spPr>
        <p:txBody>
          <a:bodyPr wrap="none" lIns="0" tIns="0" rIns="0" bIns="0" rtlCol="0" anchor="t"/>
          <a:lstStyle/>
          <a:p>
            <a:pPr algn="l" indent="0" marL="0">
              <a:lnSpc>
                <a:spcPts val="1950"/>
              </a:lnSpc>
              <a:buNone/>
            </a:pPr>
            <a:r>
              <a:rPr lang="en-US" sz="1550" dirty="0">
                <a:solidFill>
                  <a:srgbClr val="504C49"/>
                </a:solidFill>
                <a:latin typeface="Platypi Medium" pitchFamily="34" charset="0"/>
                <a:ea typeface="Platypi Medium" pitchFamily="34" charset="-122"/>
                <a:cs typeface="Platypi Medium" pitchFamily="34" charset="-120"/>
              </a:rPr>
              <a:t>Category Analysis</a:t>
            </a:r>
            <a:endParaRPr lang="en-US" sz="1550" dirty="0"/>
          </a:p>
        </p:txBody>
      </p:sp>
      <p:sp>
        <p:nvSpPr>
          <p:cNvPr id="20" name="Text 17"/>
          <p:cNvSpPr/>
          <p:nvPr/>
        </p:nvSpPr>
        <p:spPr>
          <a:xfrm>
            <a:off x="4902160" y="4145637"/>
            <a:ext cx="3422690" cy="1019175"/>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Understanding how various pizza types and sizes are distributed among customer purchases to optimise inventory and offerings.</a:t>
            </a:r>
            <a:endParaRPr lang="en-US" sz="1250" dirty="0"/>
          </a:p>
        </p:txBody>
      </p:sp>
      <p:sp>
        <p:nvSpPr>
          <p:cNvPr id="21" name="Shape 18"/>
          <p:cNvSpPr/>
          <p:nvPr/>
        </p:nvSpPr>
        <p:spPr>
          <a:xfrm>
            <a:off x="637103" y="5506045"/>
            <a:ext cx="3855244" cy="1472803"/>
          </a:xfrm>
          <a:prstGeom prst="roundRect">
            <a:avLst>
              <a:gd name="adj" fmla="val 7450"/>
            </a:avLst>
          </a:prstGeom>
          <a:solidFill>
            <a:srgbClr val="FFFFFF"/>
          </a:solidFill>
          <a:ln w="22860">
            <a:solidFill>
              <a:srgbClr val="D8D4D4"/>
            </a:solidFill>
            <a:prstDash val="solid"/>
          </a:ln>
        </p:spPr>
      </p:sp>
      <p:sp>
        <p:nvSpPr>
          <p:cNvPr id="22" name="Shape 19"/>
          <p:cNvSpPr/>
          <p:nvPr/>
        </p:nvSpPr>
        <p:spPr>
          <a:xfrm>
            <a:off x="614243" y="5506045"/>
            <a:ext cx="91440" cy="1472803"/>
          </a:xfrm>
          <a:prstGeom prst="roundRect">
            <a:avLst>
              <a:gd name="adj" fmla="val 26130"/>
            </a:avLst>
          </a:prstGeom>
          <a:solidFill>
            <a:srgbClr val="3E2513"/>
          </a:solidFill>
          <a:ln/>
        </p:spPr>
      </p:sp>
      <p:sp>
        <p:nvSpPr>
          <p:cNvPr id="23" name="Text 20"/>
          <p:cNvSpPr/>
          <p:nvPr/>
        </p:nvSpPr>
        <p:spPr>
          <a:xfrm>
            <a:off x="887730" y="5688092"/>
            <a:ext cx="2003941" cy="248841"/>
          </a:xfrm>
          <a:prstGeom prst="rect">
            <a:avLst/>
          </a:prstGeom>
          <a:noFill/>
          <a:ln/>
        </p:spPr>
        <p:txBody>
          <a:bodyPr wrap="none" lIns="0" tIns="0" rIns="0" bIns="0" rtlCol="0" anchor="t"/>
          <a:lstStyle/>
          <a:p>
            <a:pPr algn="l" indent="0" marL="0">
              <a:lnSpc>
                <a:spcPts val="1950"/>
              </a:lnSpc>
              <a:buNone/>
            </a:pPr>
            <a:r>
              <a:rPr lang="en-US" sz="1550" dirty="0">
                <a:solidFill>
                  <a:srgbClr val="504C49"/>
                </a:solidFill>
                <a:latin typeface="Platypi Medium" pitchFamily="34" charset="0"/>
                <a:ea typeface="Platypi Medium" pitchFamily="34" charset="-122"/>
                <a:cs typeface="Platypi Medium" pitchFamily="34" charset="-120"/>
              </a:rPr>
              <a:t>Advanced Questions</a:t>
            </a:r>
            <a:endParaRPr lang="en-US" sz="1550" dirty="0"/>
          </a:p>
        </p:txBody>
      </p:sp>
      <p:sp>
        <p:nvSpPr>
          <p:cNvPr id="24" name="Text 21"/>
          <p:cNvSpPr/>
          <p:nvPr/>
        </p:nvSpPr>
        <p:spPr>
          <a:xfrm>
            <a:off x="887730" y="6032421"/>
            <a:ext cx="3422571" cy="764381"/>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Utilising efficient SQL techniques to generate detailed revenue rankings by pizza category, providing granular insights.</a:t>
            </a:r>
            <a:endParaRPr lang="en-US" sz="1250" dirty="0"/>
          </a:p>
        </p:txBody>
      </p:sp>
      <p:sp>
        <p:nvSpPr>
          <p:cNvPr id="25" name="Text 22"/>
          <p:cNvSpPr/>
          <p:nvPr/>
        </p:nvSpPr>
        <p:spPr>
          <a:xfrm>
            <a:off x="637103" y="7158038"/>
            <a:ext cx="7869793" cy="509588"/>
          </a:xfrm>
          <a:prstGeom prst="rect">
            <a:avLst/>
          </a:prstGeom>
          <a:noFill/>
          <a:ln/>
        </p:spPr>
        <p:txBody>
          <a:bodyPr wrap="square" lIns="0" tIns="0" rIns="0" bIns="0" rtlCol="0" anchor="t"/>
          <a:lstStyle/>
          <a:p>
            <a:pPr algn="l" indent="0" marL="0">
              <a:lnSpc>
                <a:spcPts val="2000"/>
              </a:lnSpc>
              <a:buNone/>
            </a:pPr>
            <a:r>
              <a:rPr lang="en-US" sz="1250" dirty="0">
                <a:solidFill>
                  <a:srgbClr val="504C49"/>
                </a:solidFill>
                <a:latin typeface="Source Serif 4" pitchFamily="34" charset="0"/>
                <a:ea typeface="Source Serif 4" pitchFamily="34" charset="-122"/>
                <a:cs typeface="Source Serif 4" pitchFamily="34" charset="-120"/>
              </a:rPr>
              <a:t>This project demonstrates SQL's capability to solve real-world business challenges by integrating and summarising data from multiple sources.</a:t>
            </a:r>
            <a:endParaRPr lang="en-US" sz="12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314"/>
          </a:xfrm>
          <a:prstGeom prst="rect">
            <a:avLst/>
          </a:prstGeom>
        </p:spPr>
      </p:pic>
      <p:sp>
        <p:nvSpPr>
          <p:cNvPr id="3" name="Text 0"/>
          <p:cNvSpPr/>
          <p:nvPr/>
        </p:nvSpPr>
        <p:spPr>
          <a:xfrm>
            <a:off x="556022" y="382191"/>
            <a:ext cx="3475196" cy="434340"/>
          </a:xfrm>
          <a:prstGeom prst="rect">
            <a:avLst/>
          </a:prstGeom>
          <a:noFill/>
          <a:ln/>
        </p:spPr>
        <p:txBody>
          <a:bodyPr wrap="none" lIns="0" tIns="0" rIns="0" bIns="0" rtlCol="0" anchor="t"/>
          <a:lstStyle/>
          <a:p>
            <a:pPr algn="l" indent="0" marL="0">
              <a:lnSpc>
                <a:spcPts val="3400"/>
              </a:lnSpc>
              <a:buNone/>
            </a:pPr>
            <a:r>
              <a:rPr lang="en-US" sz="2700" dirty="0">
                <a:solidFill>
                  <a:srgbClr val="201B18"/>
                </a:solidFill>
                <a:latin typeface="Platypi Medium" pitchFamily="34" charset="0"/>
                <a:ea typeface="Platypi Medium" pitchFamily="34" charset="-122"/>
                <a:cs typeface="Platypi Medium" pitchFamily="34" charset="-120"/>
              </a:rPr>
              <a:t>Business Benefits</a:t>
            </a:r>
            <a:endParaRPr lang="en-US" sz="2700" dirty="0"/>
          </a:p>
        </p:txBody>
      </p:sp>
      <p:sp>
        <p:nvSpPr>
          <p:cNvPr id="4" name="Text 1"/>
          <p:cNvSpPr/>
          <p:nvPr/>
        </p:nvSpPr>
        <p:spPr>
          <a:xfrm>
            <a:off x="556022" y="1025009"/>
            <a:ext cx="8031956" cy="222409"/>
          </a:xfrm>
          <a:prstGeom prst="rect">
            <a:avLst/>
          </a:prstGeom>
          <a:noFill/>
          <a:ln/>
        </p:spPr>
        <p:txBody>
          <a:bodyPr wrap="non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How This Analysis Helps the Business</a:t>
            </a:r>
            <a:endParaRPr lang="en-US" sz="1050" dirty="0"/>
          </a:p>
        </p:txBody>
      </p:sp>
      <p:sp>
        <p:nvSpPr>
          <p:cNvPr id="5" name="Shape 2"/>
          <p:cNvSpPr/>
          <p:nvPr/>
        </p:nvSpPr>
        <p:spPr>
          <a:xfrm>
            <a:off x="556022" y="1403747"/>
            <a:ext cx="8031956" cy="1356598"/>
          </a:xfrm>
          <a:prstGeom prst="roundRect">
            <a:avLst>
              <a:gd name="adj" fmla="val 1537"/>
            </a:avLst>
          </a:prstGeom>
          <a:solidFill>
            <a:srgbClr val="F9F7F7"/>
          </a:solidFill>
          <a:ln/>
        </p:spPr>
      </p:sp>
      <p:sp>
        <p:nvSpPr>
          <p:cNvPr id="6" name="Shape 3"/>
          <p:cNvSpPr/>
          <p:nvPr/>
        </p:nvSpPr>
        <p:spPr>
          <a:xfrm>
            <a:off x="694968" y="1542693"/>
            <a:ext cx="416957" cy="416957"/>
          </a:xfrm>
          <a:prstGeom prst="roundRect">
            <a:avLst>
              <a:gd name="adj" fmla="val 21928126"/>
            </a:avLst>
          </a:prstGeom>
          <a:solidFill>
            <a:srgbClr val="3E2513"/>
          </a:solidFill>
          <a:ln/>
        </p:spPr>
      </p:sp>
      <p:pic>
        <p:nvPicPr>
          <p:cNvPr id="7" name="Image 1" descr="preencoded.png">    </p:cNvPr>
          <p:cNvPicPr>
            <a:picLocks noChangeAspect="1"/>
          </p:cNvPicPr>
          <p:nvPr/>
        </p:nvPicPr>
        <p:blipFill>
          <a:blip r:embed="rId2"/>
          <a:stretch>
            <a:fillRect/>
          </a:stretch>
        </p:blipFill>
        <p:spPr>
          <a:xfrm>
            <a:off x="809625" y="1633895"/>
            <a:ext cx="187643" cy="234553"/>
          </a:xfrm>
          <a:prstGeom prst="rect">
            <a:avLst/>
          </a:prstGeom>
        </p:spPr>
      </p:pic>
      <p:sp>
        <p:nvSpPr>
          <p:cNvPr id="8" name="Text 4"/>
          <p:cNvSpPr/>
          <p:nvPr/>
        </p:nvSpPr>
        <p:spPr>
          <a:xfrm>
            <a:off x="694968" y="2098596"/>
            <a:ext cx="2585561" cy="217051"/>
          </a:xfrm>
          <a:prstGeom prst="rect">
            <a:avLst/>
          </a:prstGeom>
          <a:noFill/>
          <a:ln/>
        </p:spPr>
        <p:txBody>
          <a:bodyPr wrap="none" lIns="0" tIns="0" rIns="0" bIns="0" rtlCol="0" anchor="t"/>
          <a:lstStyle/>
          <a:p>
            <a:pPr algn="l" indent="0" marL="0">
              <a:lnSpc>
                <a:spcPts val="1700"/>
              </a:lnSpc>
              <a:buNone/>
            </a:pPr>
            <a:r>
              <a:rPr lang="en-US" sz="1350" dirty="0">
                <a:solidFill>
                  <a:srgbClr val="504C49"/>
                </a:solidFill>
                <a:latin typeface="Platypi Medium" pitchFamily="34" charset="0"/>
                <a:ea typeface="Platypi Medium" pitchFamily="34" charset="-122"/>
                <a:cs typeface="Platypi Medium" pitchFamily="34" charset="-120"/>
              </a:rPr>
              <a:t>Better Inventory Management</a:t>
            </a:r>
            <a:endParaRPr lang="en-US" sz="1350" dirty="0"/>
          </a:p>
        </p:txBody>
      </p:sp>
      <p:sp>
        <p:nvSpPr>
          <p:cNvPr id="9" name="Text 5"/>
          <p:cNvSpPr/>
          <p:nvPr/>
        </p:nvSpPr>
        <p:spPr>
          <a:xfrm>
            <a:off x="694968" y="2398990"/>
            <a:ext cx="7754064" cy="222409"/>
          </a:xfrm>
          <a:prstGeom prst="rect">
            <a:avLst/>
          </a:prstGeom>
          <a:noFill/>
          <a:ln/>
        </p:spPr>
        <p:txBody>
          <a:bodyPr wrap="non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Knowing which pizzas are most popular helps stock the right products and avoid waste.</a:t>
            </a:r>
            <a:endParaRPr lang="en-US" sz="1050" dirty="0"/>
          </a:p>
        </p:txBody>
      </p:sp>
      <p:sp>
        <p:nvSpPr>
          <p:cNvPr id="10" name="Shape 6"/>
          <p:cNvSpPr/>
          <p:nvPr/>
        </p:nvSpPr>
        <p:spPr>
          <a:xfrm>
            <a:off x="556022" y="2899291"/>
            <a:ext cx="8031956" cy="1356598"/>
          </a:xfrm>
          <a:prstGeom prst="roundRect">
            <a:avLst>
              <a:gd name="adj" fmla="val 1537"/>
            </a:avLst>
          </a:prstGeom>
          <a:solidFill>
            <a:srgbClr val="F9F7F7"/>
          </a:solidFill>
          <a:ln/>
        </p:spPr>
      </p:sp>
      <p:sp>
        <p:nvSpPr>
          <p:cNvPr id="11" name="Shape 7"/>
          <p:cNvSpPr/>
          <p:nvPr/>
        </p:nvSpPr>
        <p:spPr>
          <a:xfrm>
            <a:off x="694968" y="3038237"/>
            <a:ext cx="416957" cy="416957"/>
          </a:xfrm>
          <a:prstGeom prst="roundRect">
            <a:avLst>
              <a:gd name="adj" fmla="val 21928126"/>
            </a:avLst>
          </a:prstGeom>
          <a:solidFill>
            <a:srgbClr val="3E2513"/>
          </a:solidFill>
          <a:ln/>
        </p:spPr>
      </p:sp>
      <p:pic>
        <p:nvPicPr>
          <p:cNvPr id="12" name="Image 2" descr="preencoded.png">    </p:cNvPr>
          <p:cNvPicPr>
            <a:picLocks noChangeAspect="1"/>
          </p:cNvPicPr>
          <p:nvPr/>
        </p:nvPicPr>
        <p:blipFill>
          <a:blip r:embed="rId3"/>
          <a:stretch>
            <a:fillRect/>
          </a:stretch>
        </p:blipFill>
        <p:spPr>
          <a:xfrm>
            <a:off x="809625" y="3129439"/>
            <a:ext cx="187643" cy="234553"/>
          </a:xfrm>
          <a:prstGeom prst="rect">
            <a:avLst/>
          </a:prstGeom>
        </p:spPr>
      </p:pic>
      <p:sp>
        <p:nvSpPr>
          <p:cNvPr id="13" name="Text 8"/>
          <p:cNvSpPr/>
          <p:nvPr/>
        </p:nvSpPr>
        <p:spPr>
          <a:xfrm>
            <a:off x="694968" y="3594140"/>
            <a:ext cx="1737598" cy="217051"/>
          </a:xfrm>
          <a:prstGeom prst="rect">
            <a:avLst/>
          </a:prstGeom>
          <a:noFill/>
          <a:ln/>
        </p:spPr>
        <p:txBody>
          <a:bodyPr wrap="none" lIns="0" tIns="0" rIns="0" bIns="0" rtlCol="0" anchor="t"/>
          <a:lstStyle/>
          <a:p>
            <a:pPr algn="l" indent="0" marL="0">
              <a:lnSpc>
                <a:spcPts val="1700"/>
              </a:lnSpc>
              <a:buNone/>
            </a:pPr>
            <a:r>
              <a:rPr lang="en-US" sz="1350" dirty="0">
                <a:solidFill>
                  <a:srgbClr val="504C49"/>
                </a:solidFill>
                <a:latin typeface="Platypi Medium" pitchFamily="34" charset="0"/>
                <a:ea typeface="Platypi Medium" pitchFamily="34" charset="-122"/>
                <a:cs typeface="Platypi Medium" pitchFamily="34" charset="-120"/>
              </a:rPr>
              <a:t>Focused Marketing</a:t>
            </a:r>
            <a:endParaRPr lang="en-US" sz="1350" dirty="0"/>
          </a:p>
        </p:txBody>
      </p:sp>
      <p:sp>
        <p:nvSpPr>
          <p:cNvPr id="14" name="Text 9"/>
          <p:cNvSpPr/>
          <p:nvPr/>
        </p:nvSpPr>
        <p:spPr>
          <a:xfrm>
            <a:off x="694968" y="3894534"/>
            <a:ext cx="7754064" cy="222409"/>
          </a:xfrm>
          <a:prstGeom prst="rect">
            <a:avLst/>
          </a:prstGeom>
          <a:noFill/>
          <a:ln/>
        </p:spPr>
        <p:txBody>
          <a:bodyPr wrap="non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Sales trends and popular items help create marketing offers that attract more customers.</a:t>
            </a:r>
            <a:endParaRPr lang="en-US" sz="1050" dirty="0"/>
          </a:p>
        </p:txBody>
      </p:sp>
      <p:sp>
        <p:nvSpPr>
          <p:cNvPr id="15" name="Shape 10"/>
          <p:cNvSpPr/>
          <p:nvPr/>
        </p:nvSpPr>
        <p:spPr>
          <a:xfrm>
            <a:off x="556022" y="4394835"/>
            <a:ext cx="8031956" cy="1356598"/>
          </a:xfrm>
          <a:prstGeom prst="roundRect">
            <a:avLst>
              <a:gd name="adj" fmla="val 1537"/>
            </a:avLst>
          </a:prstGeom>
          <a:solidFill>
            <a:srgbClr val="F9F7F7"/>
          </a:solidFill>
          <a:ln/>
        </p:spPr>
      </p:sp>
      <p:sp>
        <p:nvSpPr>
          <p:cNvPr id="16" name="Shape 11"/>
          <p:cNvSpPr/>
          <p:nvPr/>
        </p:nvSpPr>
        <p:spPr>
          <a:xfrm>
            <a:off x="694968" y="4533781"/>
            <a:ext cx="416957" cy="416957"/>
          </a:xfrm>
          <a:prstGeom prst="roundRect">
            <a:avLst>
              <a:gd name="adj" fmla="val 21928126"/>
            </a:avLst>
          </a:prstGeom>
          <a:solidFill>
            <a:srgbClr val="3E2513"/>
          </a:solidFill>
          <a:ln/>
        </p:spPr>
      </p:sp>
      <p:pic>
        <p:nvPicPr>
          <p:cNvPr id="17" name="Image 3" descr="preencoded.png">    </p:cNvPr>
          <p:cNvPicPr>
            <a:picLocks noChangeAspect="1"/>
          </p:cNvPicPr>
          <p:nvPr/>
        </p:nvPicPr>
        <p:blipFill>
          <a:blip r:embed="rId4"/>
          <a:stretch>
            <a:fillRect/>
          </a:stretch>
        </p:blipFill>
        <p:spPr>
          <a:xfrm>
            <a:off x="809625" y="4624983"/>
            <a:ext cx="187643" cy="234553"/>
          </a:xfrm>
          <a:prstGeom prst="rect">
            <a:avLst/>
          </a:prstGeom>
        </p:spPr>
      </p:pic>
      <p:sp>
        <p:nvSpPr>
          <p:cNvPr id="18" name="Text 12"/>
          <p:cNvSpPr/>
          <p:nvPr/>
        </p:nvSpPr>
        <p:spPr>
          <a:xfrm>
            <a:off x="694968" y="5089684"/>
            <a:ext cx="1737598" cy="217051"/>
          </a:xfrm>
          <a:prstGeom prst="rect">
            <a:avLst/>
          </a:prstGeom>
          <a:noFill/>
          <a:ln/>
        </p:spPr>
        <p:txBody>
          <a:bodyPr wrap="none" lIns="0" tIns="0" rIns="0" bIns="0" rtlCol="0" anchor="t"/>
          <a:lstStyle/>
          <a:p>
            <a:pPr algn="l" indent="0" marL="0">
              <a:lnSpc>
                <a:spcPts val="1700"/>
              </a:lnSpc>
              <a:buNone/>
            </a:pPr>
            <a:r>
              <a:rPr lang="en-US" sz="1350" dirty="0">
                <a:solidFill>
                  <a:srgbClr val="504C49"/>
                </a:solidFill>
                <a:latin typeface="Platypi Medium" pitchFamily="34" charset="0"/>
                <a:ea typeface="Platypi Medium" pitchFamily="34" charset="-122"/>
                <a:cs typeface="Platypi Medium" pitchFamily="34" charset="-120"/>
              </a:rPr>
              <a:t>Increasing Revenue</a:t>
            </a:r>
            <a:endParaRPr lang="en-US" sz="1350" dirty="0"/>
          </a:p>
        </p:txBody>
      </p:sp>
      <p:sp>
        <p:nvSpPr>
          <p:cNvPr id="19" name="Text 13"/>
          <p:cNvSpPr/>
          <p:nvPr/>
        </p:nvSpPr>
        <p:spPr>
          <a:xfrm>
            <a:off x="694968" y="5390078"/>
            <a:ext cx="7754064" cy="222409"/>
          </a:xfrm>
          <a:prstGeom prst="rect">
            <a:avLst/>
          </a:prstGeom>
          <a:noFill/>
          <a:ln/>
        </p:spPr>
        <p:txBody>
          <a:bodyPr wrap="non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Tracking sales and revenue shows where to focus efforts to grow profit.</a:t>
            </a:r>
            <a:endParaRPr lang="en-US" sz="1050" dirty="0"/>
          </a:p>
        </p:txBody>
      </p:sp>
      <p:sp>
        <p:nvSpPr>
          <p:cNvPr id="20" name="Shape 14"/>
          <p:cNvSpPr/>
          <p:nvPr/>
        </p:nvSpPr>
        <p:spPr>
          <a:xfrm>
            <a:off x="556022" y="5890379"/>
            <a:ext cx="8031956" cy="1356598"/>
          </a:xfrm>
          <a:prstGeom prst="roundRect">
            <a:avLst>
              <a:gd name="adj" fmla="val 1537"/>
            </a:avLst>
          </a:prstGeom>
          <a:solidFill>
            <a:srgbClr val="F9F7F7"/>
          </a:solidFill>
          <a:ln/>
        </p:spPr>
      </p:sp>
      <p:sp>
        <p:nvSpPr>
          <p:cNvPr id="21" name="Shape 15"/>
          <p:cNvSpPr/>
          <p:nvPr/>
        </p:nvSpPr>
        <p:spPr>
          <a:xfrm>
            <a:off x="694968" y="6029325"/>
            <a:ext cx="416957" cy="416957"/>
          </a:xfrm>
          <a:prstGeom prst="roundRect">
            <a:avLst>
              <a:gd name="adj" fmla="val 21928126"/>
            </a:avLst>
          </a:prstGeom>
          <a:solidFill>
            <a:srgbClr val="3E2513"/>
          </a:solidFill>
          <a:ln/>
        </p:spPr>
      </p:sp>
      <p:pic>
        <p:nvPicPr>
          <p:cNvPr id="22" name="Image 4" descr="preencoded.png">    </p:cNvPr>
          <p:cNvPicPr>
            <a:picLocks noChangeAspect="1"/>
          </p:cNvPicPr>
          <p:nvPr/>
        </p:nvPicPr>
        <p:blipFill>
          <a:blip r:embed="rId5"/>
          <a:stretch>
            <a:fillRect/>
          </a:stretch>
        </p:blipFill>
        <p:spPr>
          <a:xfrm>
            <a:off x="809625" y="6120527"/>
            <a:ext cx="187643" cy="234553"/>
          </a:xfrm>
          <a:prstGeom prst="rect">
            <a:avLst/>
          </a:prstGeom>
        </p:spPr>
      </p:pic>
      <p:sp>
        <p:nvSpPr>
          <p:cNvPr id="23" name="Text 16"/>
          <p:cNvSpPr/>
          <p:nvPr/>
        </p:nvSpPr>
        <p:spPr>
          <a:xfrm>
            <a:off x="694968" y="6585228"/>
            <a:ext cx="1737598" cy="217051"/>
          </a:xfrm>
          <a:prstGeom prst="rect">
            <a:avLst/>
          </a:prstGeom>
          <a:noFill/>
          <a:ln/>
        </p:spPr>
        <p:txBody>
          <a:bodyPr wrap="none" lIns="0" tIns="0" rIns="0" bIns="0" rtlCol="0" anchor="t"/>
          <a:lstStyle/>
          <a:p>
            <a:pPr algn="l" indent="0" marL="0">
              <a:lnSpc>
                <a:spcPts val="1700"/>
              </a:lnSpc>
              <a:buNone/>
            </a:pPr>
            <a:r>
              <a:rPr lang="en-US" sz="1350" dirty="0">
                <a:solidFill>
                  <a:srgbClr val="504C49"/>
                </a:solidFill>
                <a:latin typeface="Platypi Medium" pitchFamily="34" charset="0"/>
                <a:ea typeface="Platypi Medium" pitchFamily="34" charset="-122"/>
                <a:cs typeface="Platypi Medium" pitchFamily="34" charset="-120"/>
              </a:rPr>
              <a:t>Customer Insights</a:t>
            </a:r>
            <a:endParaRPr lang="en-US" sz="1350" dirty="0"/>
          </a:p>
        </p:txBody>
      </p:sp>
      <p:sp>
        <p:nvSpPr>
          <p:cNvPr id="24" name="Text 17"/>
          <p:cNvSpPr/>
          <p:nvPr/>
        </p:nvSpPr>
        <p:spPr>
          <a:xfrm>
            <a:off x="694968" y="6885623"/>
            <a:ext cx="7754064" cy="222409"/>
          </a:xfrm>
          <a:prstGeom prst="rect">
            <a:avLst/>
          </a:prstGeom>
          <a:noFill/>
          <a:ln/>
        </p:spPr>
        <p:txBody>
          <a:bodyPr wrap="non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Understanding when and what customers buy helps improve service and satisfaction.</a:t>
            </a:r>
            <a:endParaRPr lang="en-US" sz="1050" dirty="0"/>
          </a:p>
        </p:txBody>
      </p:sp>
      <p:sp>
        <p:nvSpPr>
          <p:cNvPr id="25" name="Text 18"/>
          <p:cNvSpPr/>
          <p:nvPr/>
        </p:nvSpPr>
        <p:spPr>
          <a:xfrm>
            <a:off x="556022" y="7403306"/>
            <a:ext cx="8031956" cy="444818"/>
          </a:xfrm>
          <a:prstGeom prst="rect">
            <a:avLst/>
          </a:prstGeom>
          <a:noFill/>
          <a:ln/>
        </p:spPr>
        <p:txBody>
          <a:bodyPr wrap="square" lIns="0" tIns="0" rIns="0" bIns="0" rtlCol="0" anchor="t"/>
          <a:lstStyle/>
          <a:p>
            <a:pPr algn="l" indent="0" marL="0">
              <a:lnSpc>
                <a:spcPts val="1750"/>
              </a:lnSpc>
              <a:buNone/>
            </a:pPr>
            <a:r>
              <a:rPr lang="en-US" sz="1050" dirty="0">
                <a:solidFill>
                  <a:srgbClr val="504C49"/>
                </a:solidFill>
                <a:latin typeface="Source Serif 4" pitchFamily="34" charset="0"/>
                <a:ea typeface="Source Serif 4" pitchFamily="34" charset="-122"/>
                <a:cs typeface="Source Serif 4" pitchFamily="34" charset="-120"/>
              </a:rPr>
              <a:t>This project shows the power of SQL data analysis to support smart decisions that can improve business performance and customer happiness.</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8065" y="502325"/>
            <a:ext cx="10660142" cy="553164"/>
          </a:xfrm>
          <a:prstGeom prst="rect">
            <a:avLst/>
          </a:prstGeom>
          <a:noFill/>
          <a:ln/>
        </p:spPr>
        <p:txBody>
          <a:bodyPr wrap="none" lIns="0" tIns="0" rIns="0" bIns="0" rtlCol="0" anchor="t"/>
          <a:lstStyle/>
          <a:p>
            <a:pPr algn="l" indent="0" marL="0">
              <a:lnSpc>
                <a:spcPts val="4350"/>
              </a:lnSpc>
              <a:buNone/>
            </a:pPr>
            <a:r>
              <a:rPr lang="en-US" sz="3450" dirty="0">
                <a:solidFill>
                  <a:srgbClr val="201B18"/>
                </a:solidFill>
                <a:latin typeface="Platypi Medium" pitchFamily="34" charset="0"/>
                <a:ea typeface="Platypi Medium" pitchFamily="34" charset="-122"/>
                <a:cs typeface="Platypi Medium" pitchFamily="34" charset="-120"/>
              </a:rPr>
              <a:t>Revenue &amp; Quantity Analysis with SQL Examples</a:t>
            </a:r>
            <a:endParaRPr lang="en-US" sz="3450" dirty="0"/>
          </a:p>
        </p:txBody>
      </p:sp>
      <p:sp>
        <p:nvSpPr>
          <p:cNvPr id="3" name="Text 1"/>
          <p:cNvSpPr/>
          <p:nvPr/>
        </p:nvSpPr>
        <p:spPr>
          <a:xfrm>
            <a:off x="708065" y="1409462"/>
            <a:ext cx="13214271" cy="283250"/>
          </a:xfrm>
          <a:prstGeom prst="rect">
            <a:avLst/>
          </a:prstGeom>
          <a:noFill/>
          <a:ln/>
        </p:spPr>
        <p:txBody>
          <a:bodyPr wrap="none" lIns="0" tIns="0" rIns="0" bIns="0" rtlCol="0" anchor="t"/>
          <a:lstStyle/>
          <a:p>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We leverage SQL to extract key performance indicators, providing concrete examples of how queries deliver actionable insights into our pizza sales data.</a:t>
            </a:r>
            <a:endParaRPr lang="en-US" sz="1350" dirty="0"/>
          </a:p>
        </p:txBody>
      </p:sp>
      <p:sp>
        <p:nvSpPr>
          <p:cNvPr id="4" name="Shape 2"/>
          <p:cNvSpPr/>
          <p:nvPr/>
        </p:nvSpPr>
        <p:spPr>
          <a:xfrm>
            <a:off x="708065" y="2157293"/>
            <a:ext cx="4286726" cy="5087541"/>
          </a:xfrm>
          <a:prstGeom prst="roundRect">
            <a:avLst>
              <a:gd name="adj" fmla="val 2560"/>
            </a:avLst>
          </a:prstGeom>
          <a:solidFill>
            <a:srgbClr val="FFFFFF"/>
          </a:solidFill>
          <a:ln/>
        </p:spPr>
      </p:sp>
      <p:sp>
        <p:nvSpPr>
          <p:cNvPr id="5" name="Shape 3"/>
          <p:cNvSpPr/>
          <p:nvPr/>
        </p:nvSpPr>
        <p:spPr>
          <a:xfrm>
            <a:off x="708065" y="2134433"/>
            <a:ext cx="4286726" cy="91440"/>
          </a:xfrm>
          <a:prstGeom prst="roundRect">
            <a:avLst>
              <a:gd name="adj" fmla="val 29039"/>
            </a:avLst>
          </a:prstGeom>
          <a:solidFill>
            <a:srgbClr val="3E2513"/>
          </a:solidFill>
          <a:ln/>
        </p:spPr>
      </p:sp>
      <p:sp>
        <p:nvSpPr>
          <p:cNvPr id="6" name="Shape 4"/>
          <p:cNvSpPr/>
          <p:nvPr/>
        </p:nvSpPr>
        <p:spPr>
          <a:xfrm>
            <a:off x="2585918" y="1891784"/>
            <a:ext cx="531019" cy="531019"/>
          </a:xfrm>
          <a:prstGeom prst="roundRect">
            <a:avLst>
              <a:gd name="adj" fmla="val 172197"/>
            </a:avLst>
          </a:prstGeom>
          <a:solidFill>
            <a:srgbClr val="3E2513"/>
          </a:solidFill>
          <a:ln/>
        </p:spPr>
      </p:sp>
      <p:sp>
        <p:nvSpPr>
          <p:cNvPr id="7" name="Text 5"/>
          <p:cNvSpPr/>
          <p:nvPr/>
        </p:nvSpPr>
        <p:spPr>
          <a:xfrm>
            <a:off x="2745224" y="2024539"/>
            <a:ext cx="212408" cy="265509"/>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latypi Medium" pitchFamily="34" charset="0"/>
                <a:ea typeface="Platypi Medium" pitchFamily="34" charset="-122"/>
                <a:cs typeface="Platypi Medium" pitchFamily="34" charset="-120"/>
              </a:rPr>
              <a:t>1</a:t>
            </a:r>
            <a:endParaRPr lang="en-US" sz="1650" dirty="0"/>
          </a:p>
        </p:txBody>
      </p:sp>
      <p:sp>
        <p:nvSpPr>
          <p:cNvPr id="8" name="Text 6"/>
          <p:cNvSpPr/>
          <p:nvPr/>
        </p:nvSpPr>
        <p:spPr>
          <a:xfrm>
            <a:off x="907852" y="2599730"/>
            <a:ext cx="2212658" cy="276463"/>
          </a:xfrm>
          <a:prstGeom prst="rect">
            <a:avLst/>
          </a:prstGeom>
          <a:noFill/>
          <a:ln/>
        </p:spPr>
        <p:txBody>
          <a:bodyPr wrap="none" lIns="0" tIns="0" rIns="0" bIns="0" rtlCol="0" anchor="t"/>
          <a:lstStyle/>
          <a:p>
            <a:pPr algn="l" indent="0" marL="0">
              <a:lnSpc>
                <a:spcPts val="2150"/>
              </a:lnSpc>
              <a:buNone/>
            </a:pPr>
            <a:r>
              <a:rPr lang="en-US" sz="1700" dirty="0">
                <a:solidFill>
                  <a:srgbClr val="504C49"/>
                </a:solidFill>
                <a:highlight>
                  <a:srgbClr val="E0FFE0"/>
                </a:highlight>
                <a:latin typeface="Platypi Medium" pitchFamily="34" charset="0"/>
                <a:ea typeface="Platypi Medium" pitchFamily="34" charset="-122"/>
                <a:cs typeface="Platypi Medium" pitchFamily="34" charset="-120"/>
              </a:rPr>
              <a:t>Total Orders Placed</a:t>
            </a:r>
            <a:endParaRPr lang="en-US" sz="1700" dirty="0"/>
          </a:p>
        </p:txBody>
      </p:sp>
      <p:sp>
        <p:nvSpPr>
          <p:cNvPr id="9" name="Text 7"/>
          <p:cNvSpPr/>
          <p:nvPr/>
        </p:nvSpPr>
        <p:spPr>
          <a:xfrm>
            <a:off x="907852" y="2982397"/>
            <a:ext cx="3887153" cy="566499"/>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This query counts all transactions to give us the total number of orders for the period.</a:t>
            </a:r>
            <a:endParaRPr lang="en-US" sz="1350" dirty="0"/>
          </a:p>
        </p:txBody>
      </p:sp>
      <p:sp>
        <p:nvSpPr>
          <p:cNvPr id="10" name="Shape 8"/>
          <p:cNvSpPr/>
          <p:nvPr/>
        </p:nvSpPr>
        <p:spPr>
          <a:xfrm>
            <a:off x="907852" y="3747968"/>
            <a:ext cx="3887153" cy="832009"/>
          </a:xfrm>
          <a:prstGeom prst="roundRect">
            <a:avLst>
              <a:gd name="adj" fmla="val 3191"/>
            </a:avLst>
          </a:prstGeom>
          <a:solidFill>
            <a:srgbClr val="F2F2F2"/>
          </a:solidFill>
          <a:ln/>
        </p:spPr>
      </p:sp>
      <p:sp>
        <p:nvSpPr>
          <p:cNvPr id="11" name="Shape 9"/>
          <p:cNvSpPr/>
          <p:nvPr/>
        </p:nvSpPr>
        <p:spPr>
          <a:xfrm>
            <a:off x="899041" y="3747968"/>
            <a:ext cx="3904774" cy="832009"/>
          </a:xfrm>
          <a:prstGeom prst="roundRect">
            <a:avLst>
              <a:gd name="adj" fmla="val 3191"/>
            </a:avLst>
          </a:prstGeom>
          <a:solidFill>
            <a:srgbClr val="F2F2F2"/>
          </a:solidFill>
          <a:ln/>
        </p:spPr>
      </p:sp>
      <p:sp>
        <p:nvSpPr>
          <p:cNvPr id="12" name="Text 10"/>
          <p:cNvSpPr/>
          <p:nvPr/>
        </p:nvSpPr>
        <p:spPr>
          <a:xfrm>
            <a:off x="1075968" y="3880723"/>
            <a:ext cx="3550920" cy="566499"/>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highlight>
                  <a:srgbClr val="F2F2F2"/>
                </a:highlight>
                <a:latin typeface="Consolas" pitchFamily="34" charset="0"/>
                <a:ea typeface="Consolas" pitchFamily="34" charset="-122"/>
                <a:cs typeface="Consolas" pitchFamily="34" charset="-120"/>
              </a:rPr>
              <a:t>select count(order_id) as total_orders from orders;</a:t>
            </a:r>
            <a:endParaRPr lang="en-US" sz="1350" dirty="0"/>
          </a:p>
        </p:txBody>
      </p:sp>
      <p:sp>
        <p:nvSpPr>
          <p:cNvPr id="13" name="Text 11"/>
          <p:cNvSpPr/>
          <p:nvPr/>
        </p:nvSpPr>
        <p:spPr>
          <a:xfrm>
            <a:off x="907852" y="4779050"/>
            <a:ext cx="3887153" cy="566499"/>
          </a:xfrm>
          <a:prstGeom prst="rect">
            <a:avLst/>
          </a:prstGeom>
          <a:noFill/>
          <a:ln/>
        </p:spPr>
        <p:txBody>
          <a:bodyPr wrap="square" lIns="0" tIns="0" rIns="0" bIns="0" rtlCol="0" anchor="t"/>
          <a:lstStyle/>
          <a:p>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Insight:</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 A total of </a:t>
            </a:r>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21,350</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 orders were placed throughout the year.</a:t>
            </a:r>
            <a:endParaRPr lang="en-US" sz="1350" dirty="0"/>
          </a:p>
        </p:txBody>
      </p:sp>
      <p:sp>
        <p:nvSpPr>
          <p:cNvPr id="14" name="Shape 12"/>
          <p:cNvSpPr/>
          <p:nvPr/>
        </p:nvSpPr>
        <p:spPr>
          <a:xfrm>
            <a:off x="5171718" y="2157293"/>
            <a:ext cx="4286845" cy="5087541"/>
          </a:xfrm>
          <a:prstGeom prst="roundRect">
            <a:avLst>
              <a:gd name="adj" fmla="val 2560"/>
            </a:avLst>
          </a:prstGeom>
          <a:solidFill>
            <a:srgbClr val="FFFFFF"/>
          </a:solidFill>
          <a:ln/>
        </p:spPr>
      </p:sp>
      <p:sp>
        <p:nvSpPr>
          <p:cNvPr id="15" name="Shape 13"/>
          <p:cNvSpPr/>
          <p:nvPr/>
        </p:nvSpPr>
        <p:spPr>
          <a:xfrm>
            <a:off x="5171718" y="2134433"/>
            <a:ext cx="4286845" cy="91440"/>
          </a:xfrm>
          <a:prstGeom prst="roundRect">
            <a:avLst>
              <a:gd name="adj" fmla="val 29039"/>
            </a:avLst>
          </a:prstGeom>
          <a:solidFill>
            <a:srgbClr val="3E2513"/>
          </a:solidFill>
          <a:ln/>
        </p:spPr>
      </p:sp>
      <p:sp>
        <p:nvSpPr>
          <p:cNvPr id="16" name="Shape 14"/>
          <p:cNvSpPr/>
          <p:nvPr/>
        </p:nvSpPr>
        <p:spPr>
          <a:xfrm>
            <a:off x="7049572" y="1891784"/>
            <a:ext cx="531019" cy="531019"/>
          </a:xfrm>
          <a:prstGeom prst="roundRect">
            <a:avLst>
              <a:gd name="adj" fmla="val 172197"/>
            </a:avLst>
          </a:prstGeom>
          <a:solidFill>
            <a:srgbClr val="3E2513"/>
          </a:solidFill>
          <a:ln/>
        </p:spPr>
      </p:sp>
      <p:sp>
        <p:nvSpPr>
          <p:cNvPr id="17" name="Text 15"/>
          <p:cNvSpPr/>
          <p:nvPr/>
        </p:nvSpPr>
        <p:spPr>
          <a:xfrm>
            <a:off x="7208877" y="2024539"/>
            <a:ext cx="212408" cy="265509"/>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latypi Medium" pitchFamily="34" charset="0"/>
                <a:ea typeface="Platypi Medium" pitchFamily="34" charset="-122"/>
                <a:cs typeface="Platypi Medium" pitchFamily="34" charset="-120"/>
              </a:rPr>
              <a:t>2</a:t>
            </a:r>
            <a:endParaRPr lang="en-US" sz="1650" dirty="0"/>
          </a:p>
        </p:txBody>
      </p:sp>
      <p:sp>
        <p:nvSpPr>
          <p:cNvPr id="18" name="Text 16"/>
          <p:cNvSpPr/>
          <p:nvPr/>
        </p:nvSpPr>
        <p:spPr>
          <a:xfrm>
            <a:off x="5371505" y="2599730"/>
            <a:ext cx="2706053" cy="276463"/>
          </a:xfrm>
          <a:prstGeom prst="rect">
            <a:avLst/>
          </a:prstGeom>
          <a:noFill/>
          <a:ln/>
        </p:spPr>
        <p:txBody>
          <a:bodyPr wrap="none" lIns="0" tIns="0" rIns="0" bIns="0" rtlCol="0" anchor="t"/>
          <a:lstStyle/>
          <a:p>
            <a:pPr algn="l" indent="0" marL="0">
              <a:lnSpc>
                <a:spcPts val="2150"/>
              </a:lnSpc>
              <a:buNone/>
            </a:pPr>
            <a:r>
              <a:rPr lang="en-US" sz="1700" dirty="0">
                <a:solidFill>
                  <a:srgbClr val="504C49"/>
                </a:solidFill>
                <a:highlight>
                  <a:srgbClr val="E0FFE0"/>
                </a:highlight>
                <a:latin typeface="Platypi Medium" pitchFamily="34" charset="0"/>
                <a:ea typeface="Platypi Medium" pitchFamily="34" charset="-122"/>
                <a:cs typeface="Platypi Medium" pitchFamily="34" charset="-120"/>
              </a:rPr>
              <a:t>Total Revenue Generated</a:t>
            </a:r>
            <a:endParaRPr lang="en-US" sz="1700" dirty="0"/>
          </a:p>
        </p:txBody>
      </p:sp>
      <p:sp>
        <p:nvSpPr>
          <p:cNvPr id="19" name="Text 17"/>
          <p:cNvSpPr/>
          <p:nvPr/>
        </p:nvSpPr>
        <p:spPr>
          <a:xfrm>
            <a:off x="5371505" y="2982397"/>
            <a:ext cx="3887272" cy="849749"/>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By summing the product of pizza quantities and prices, we calculate the total revenue from all sales.</a:t>
            </a:r>
            <a:endParaRPr lang="en-US" sz="1350" dirty="0"/>
          </a:p>
        </p:txBody>
      </p:sp>
      <p:sp>
        <p:nvSpPr>
          <p:cNvPr id="20" name="Shape 18"/>
          <p:cNvSpPr/>
          <p:nvPr/>
        </p:nvSpPr>
        <p:spPr>
          <a:xfrm>
            <a:off x="5371505" y="4031218"/>
            <a:ext cx="3887272" cy="2248257"/>
          </a:xfrm>
          <a:prstGeom prst="roundRect">
            <a:avLst>
              <a:gd name="adj" fmla="val 1181"/>
            </a:avLst>
          </a:prstGeom>
          <a:solidFill>
            <a:srgbClr val="F2F2F2"/>
          </a:solidFill>
          <a:ln/>
        </p:spPr>
      </p:sp>
      <p:sp>
        <p:nvSpPr>
          <p:cNvPr id="21" name="Shape 19"/>
          <p:cNvSpPr/>
          <p:nvPr/>
        </p:nvSpPr>
        <p:spPr>
          <a:xfrm>
            <a:off x="5362694" y="4031218"/>
            <a:ext cx="3904893" cy="2248257"/>
          </a:xfrm>
          <a:prstGeom prst="roundRect">
            <a:avLst>
              <a:gd name="adj" fmla="val 1181"/>
            </a:avLst>
          </a:prstGeom>
          <a:solidFill>
            <a:srgbClr val="F2F2F2"/>
          </a:solidFill>
          <a:ln/>
        </p:spPr>
      </p:sp>
      <p:sp>
        <p:nvSpPr>
          <p:cNvPr id="22" name="Text 20"/>
          <p:cNvSpPr/>
          <p:nvPr/>
        </p:nvSpPr>
        <p:spPr>
          <a:xfrm>
            <a:off x="5539621" y="4163973"/>
            <a:ext cx="3551039" cy="1982748"/>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highlight>
                  <a:srgbClr val="F2F2F2"/>
                </a:highlight>
                <a:latin typeface="Consolas" pitchFamily="34" charset="0"/>
                <a:ea typeface="Consolas" pitchFamily="34" charset="-122"/>
                <a:cs typeface="Consolas" pitchFamily="34" charset="-120"/>
              </a:rPr>
              <a:t>SELECT    ROUND(SUM(order_details.quantity * pizzas.price), 2) AS total_salesFROM    order_details    JOIN pizzas ON pizzas.pizza_id = order_details.pizza_id;</a:t>
            </a:r>
            <a:endParaRPr lang="en-US" sz="1350" dirty="0"/>
          </a:p>
        </p:txBody>
      </p:sp>
      <p:sp>
        <p:nvSpPr>
          <p:cNvPr id="23" name="Text 21"/>
          <p:cNvSpPr/>
          <p:nvPr/>
        </p:nvSpPr>
        <p:spPr>
          <a:xfrm>
            <a:off x="5371505" y="6478548"/>
            <a:ext cx="3887272" cy="566499"/>
          </a:xfrm>
          <a:prstGeom prst="rect">
            <a:avLst/>
          </a:prstGeom>
          <a:noFill/>
          <a:ln/>
        </p:spPr>
        <p:txBody>
          <a:bodyPr wrap="square" lIns="0" tIns="0" rIns="0" bIns="0" rtlCol="0" anchor="t"/>
          <a:lstStyle/>
          <a:p>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Insight:</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 The total revenue generated from pizza sales was </a:t>
            </a:r>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$817,860</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a:t>
            </a:r>
            <a:endParaRPr lang="en-US" sz="1350" dirty="0"/>
          </a:p>
        </p:txBody>
      </p:sp>
      <p:sp>
        <p:nvSpPr>
          <p:cNvPr id="24" name="Shape 22"/>
          <p:cNvSpPr/>
          <p:nvPr/>
        </p:nvSpPr>
        <p:spPr>
          <a:xfrm>
            <a:off x="9635490" y="2157293"/>
            <a:ext cx="4286726" cy="5087541"/>
          </a:xfrm>
          <a:prstGeom prst="roundRect">
            <a:avLst>
              <a:gd name="adj" fmla="val 2560"/>
            </a:avLst>
          </a:prstGeom>
          <a:solidFill>
            <a:srgbClr val="FFFFFF"/>
          </a:solidFill>
          <a:ln/>
        </p:spPr>
      </p:sp>
      <p:sp>
        <p:nvSpPr>
          <p:cNvPr id="25" name="Shape 23"/>
          <p:cNvSpPr/>
          <p:nvPr/>
        </p:nvSpPr>
        <p:spPr>
          <a:xfrm>
            <a:off x="9635490" y="2134433"/>
            <a:ext cx="4286726" cy="91440"/>
          </a:xfrm>
          <a:prstGeom prst="roundRect">
            <a:avLst>
              <a:gd name="adj" fmla="val 29039"/>
            </a:avLst>
          </a:prstGeom>
          <a:solidFill>
            <a:srgbClr val="3E2513"/>
          </a:solidFill>
          <a:ln/>
        </p:spPr>
      </p:sp>
      <p:sp>
        <p:nvSpPr>
          <p:cNvPr id="26" name="Shape 24"/>
          <p:cNvSpPr/>
          <p:nvPr/>
        </p:nvSpPr>
        <p:spPr>
          <a:xfrm>
            <a:off x="11513344" y="1891784"/>
            <a:ext cx="531019" cy="531019"/>
          </a:xfrm>
          <a:prstGeom prst="roundRect">
            <a:avLst>
              <a:gd name="adj" fmla="val 172197"/>
            </a:avLst>
          </a:prstGeom>
          <a:solidFill>
            <a:srgbClr val="3E2513"/>
          </a:solidFill>
          <a:ln/>
        </p:spPr>
      </p:sp>
      <p:sp>
        <p:nvSpPr>
          <p:cNvPr id="27" name="Text 25"/>
          <p:cNvSpPr/>
          <p:nvPr/>
        </p:nvSpPr>
        <p:spPr>
          <a:xfrm>
            <a:off x="11672649" y="2024539"/>
            <a:ext cx="212408" cy="265509"/>
          </a:xfrm>
          <a:prstGeom prst="rect">
            <a:avLst/>
          </a:prstGeom>
          <a:noFill/>
          <a:ln/>
        </p:spPr>
        <p:txBody>
          <a:bodyPr wrap="none" lIns="0" tIns="0" rIns="0" bIns="0" rtlCol="0" anchor="t"/>
          <a:lstStyle/>
          <a:p>
            <a:pPr algn="l" indent="0" marL="0">
              <a:lnSpc>
                <a:spcPts val="2650"/>
              </a:lnSpc>
              <a:buNone/>
            </a:pPr>
            <a:r>
              <a:rPr lang="en-US" sz="1650" dirty="0">
                <a:solidFill>
                  <a:srgbClr val="FFFFFF"/>
                </a:solidFill>
                <a:latin typeface="Platypi Medium" pitchFamily="34" charset="0"/>
                <a:ea typeface="Platypi Medium" pitchFamily="34" charset="-122"/>
                <a:cs typeface="Platypi Medium" pitchFamily="34" charset="-120"/>
              </a:rPr>
              <a:t>3</a:t>
            </a:r>
            <a:endParaRPr lang="en-US" sz="1650" dirty="0"/>
          </a:p>
        </p:txBody>
      </p:sp>
      <p:sp>
        <p:nvSpPr>
          <p:cNvPr id="28" name="Text 26"/>
          <p:cNvSpPr/>
          <p:nvPr/>
        </p:nvSpPr>
        <p:spPr>
          <a:xfrm>
            <a:off x="9835277" y="2599730"/>
            <a:ext cx="2222540" cy="276463"/>
          </a:xfrm>
          <a:prstGeom prst="rect">
            <a:avLst/>
          </a:prstGeom>
          <a:noFill/>
          <a:ln/>
        </p:spPr>
        <p:txBody>
          <a:bodyPr wrap="none" lIns="0" tIns="0" rIns="0" bIns="0" rtlCol="0" anchor="t"/>
          <a:lstStyle/>
          <a:p>
            <a:pPr algn="l" indent="0" marL="0">
              <a:lnSpc>
                <a:spcPts val="2150"/>
              </a:lnSpc>
              <a:buNone/>
            </a:pPr>
            <a:r>
              <a:rPr lang="en-US" sz="1700" dirty="0">
                <a:solidFill>
                  <a:srgbClr val="504C49"/>
                </a:solidFill>
                <a:highlight>
                  <a:srgbClr val="E0FFE0"/>
                </a:highlight>
                <a:latin typeface="Platypi Medium" pitchFamily="34" charset="0"/>
                <a:ea typeface="Platypi Medium" pitchFamily="34" charset="-122"/>
                <a:cs typeface="Platypi Medium" pitchFamily="34" charset="-120"/>
              </a:rPr>
              <a:t>Highest-Priced Pizza</a:t>
            </a:r>
            <a:endParaRPr lang="en-US" sz="1700" dirty="0"/>
          </a:p>
        </p:txBody>
      </p:sp>
      <p:sp>
        <p:nvSpPr>
          <p:cNvPr id="29" name="Text 27"/>
          <p:cNvSpPr/>
          <p:nvPr/>
        </p:nvSpPr>
        <p:spPr>
          <a:xfrm>
            <a:off x="9835277" y="2982397"/>
            <a:ext cx="3887153" cy="849749"/>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This query identifies the pizza with the highest individual price, highlighting our premium offering.</a:t>
            </a:r>
            <a:endParaRPr lang="en-US" sz="1350" dirty="0"/>
          </a:p>
        </p:txBody>
      </p:sp>
      <p:sp>
        <p:nvSpPr>
          <p:cNvPr id="30" name="Shape 28"/>
          <p:cNvSpPr/>
          <p:nvPr/>
        </p:nvSpPr>
        <p:spPr>
          <a:xfrm>
            <a:off x="9835277" y="4031218"/>
            <a:ext cx="3887153" cy="1681758"/>
          </a:xfrm>
          <a:prstGeom prst="roundRect">
            <a:avLst>
              <a:gd name="adj" fmla="val 1579"/>
            </a:avLst>
          </a:prstGeom>
          <a:solidFill>
            <a:srgbClr val="F2F2F2"/>
          </a:solidFill>
          <a:ln/>
        </p:spPr>
      </p:sp>
      <p:sp>
        <p:nvSpPr>
          <p:cNvPr id="31" name="Shape 29"/>
          <p:cNvSpPr/>
          <p:nvPr/>
        </p:nvSpPr>
        <p:spPr>
          <a:xfrm>
            <a:off x="9826466" y="4031218"/>
            <a:ext cx="3904774" cy="1681758"/>
          </a:xfrm>
          <a:prstGeom prst="roundRect">
            <a:avLst>
              <a:gd name="adj" fmla="val 1579"/>
            </a:avLst>
          </a:prstGeom>
          <a:solidFill>
            <a:srgbClr val="F2F2F2"/>
          </a:solidFill>
          <a:ln/>
        </p:spPr>
      </p:sp>
      <p:sp>
        <p:nvSpPr>
          <p:cNvPr id="32" name="Text 30"/>
          <p:cNvSpPr/>
          <p:nvPr/>
        </p:nvSpPr>
        <p:spPr>
          <a:xfrm>
            <a:off x="10003393" y="4163973"/>
            <a:ext cx="3550920" cy="1416248"/>
          </a:xfrm>
          <a:prstGeom prst="rect">
            <a:avLst/>
          </a:prstGeom>
          <a:noFill/>
          <a:ln/>
        </p:spPr>
        <p:txBody>
          <a:bodyPr wrap="square" lIns="0" tIns="0" rIns="0" bIns="0" rtlCol="0" anchor="t"/>
          <a:lstStyle/>
          <a:p>
            <a:pPr algn="l" indent="0" marL="0">
              <a:lnSpc>
                <a:spcPts val="2200"/>
              </a:lnSpc>
              <a:buNone/>
            </a:pPr>
            <a:r>
              <a:rPr lang="en-US" sz="1350" dirty="0">
                <a:solidFill>
                  <a:srgbClr val="504C49"/>
                </a:solidFill>
                <a:highlight>
                  <a:srgbClr val="F2F2F2"/>
                </a:highlight>
                <a:latin typeface="Consolas" pitchFamily="34" charset="0"/>
                <a:ea typeface="Consolas" pitchFamily="34" charset="-122"/>
                <a:cs typeface="Consolas" pitchFamily="34" charset="-120"/>
              </a:rPr>
              <a:t>select pizza_types.name, pizzas.pricefrom pizza_types join pizzason pizza_types.pizza_type_id = pizzas.pizza_type_idorder by pizzas.price desc limit 1;</a:t>
            </a:r>
            <a:endParaRPr lang="en-US" sz="1350" dirty="0"/>
          </a:p>
        </p:txBody>
      </p:sp>
      <p:sp>
        <p:nvSpPr>
          <p:cNvPr id="33" name="Text 31"/>
          <p:cNvSpPr/>
          <p:nvPr/>
        </p:nvSpPr>
        <p:spPr>
          <a:xfrm>
            <a:off x="9835277" y="5912048"/>
            <a:ext cx="3887153" cy="566499"/>
          </a:xfrm>
          <a:prstGeom prst="rect">
            <a:avLst/>
          </a:prstGeom>
          <a:noFill/>
          <a:ln/>
        </p:spPr>
        <p:txBody>
          <a:bodyPr wrap="square" lIns="0" tIns="0" rIns="0" bIns="0" rtlCol="0" anchor="t"/>
          <a:lstStyle/>
          <a:p>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Insight:</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 The </a:t>
            </a:r>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Greek Pizza</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 is our highest-priced item, at </a:t>
            </a:r>
            <a:pPr algn="l" indent="0" marL="0">
              <a:lnSpc>
                <a:spcPts val="2200"/>
              </a:lnSpc>
              <a:buNone/>
            </a:pPr>
            <a:r>
              <a:rPr lang="en-US" sz="1350" b="1" dirty="0">
                <a:solidFill>
                  <a:srgbClr val="504C49"/>
                </a:solidFill>
                <a:latin typeface="Source Serif 4" pitchFamily="34" charset="0"/>
                <a:ea typeface="Source Serif 4" pitchFamily="34" charset="-122"/>
                <a:cs typeface="Source Serif 4" pitchFamily="34" charset="-120"/>
              </a:rPr>
              <a:t>$35.95</a:t>
            </a:r>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a:t>
            </a:r>
            <a:endParaRPr lang="en-US" sz="1350" dirty="0"/>
          </a:p>
        </p:txBody>
      </p:sp>
      <p:sp>
        <p:nvSpPr>
          <p:cNvPr id="34" name="Text 32"/>
          <p:cNvSpPr/>
          <p:nvPr/>
        </p:nvSpPr>
        <p:spPr>
          <a:xfrm>
            <a:off x="708065" y="7443907"/>
            <a:ext cx="13214271" cy="283250"/>
          </a:xfrm>
          <a:prstGeom prst="rect">
            <a:avLst/>
          </a:prstGeom>
          <a:noFill/>
          <a:ln/>
        </p:spPr>
        <p:txBody>
          <a:bodyPr wrap="none" lIns="0" tIns="0" rIns="0" bIns="0" rtlCol="0" anchor="t"/>
          <a:lstStyle/>
          <a:p>
            <a:pPr algn="l" indent="0" marL="0">
              <a:lnSpc>
                <a:spcPts val="2200"/>
              </a:lnSpc>
              <a:buNone/>
            </a:pPr>
            <a:r>
              <a:rPr lang="en-US" sz="1350" dirty="0">
                <a:solidFill>
                  <a:srgbClr val="504C49"/>
                </a:solidFill>
                <a:latin typeface="Source Serif 4" pitchFamily="34" charset="0"/>
                <a:ea typeface="Source Serif 4" pitchFamily="34" charset="-122"/>
                <a:cs typeface="Source Serif 4" pitchFamily="34" charset="-120"/>
              </a:rPr>
              <a:t>These foundational queries demonstrate SQL's power in quickly answering critical business questions about sales performance.</a:t>
            </a:r>
            <a:endParaRPr lang="en-US" sz="13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77215" y="479227"/>
            <a:ext cx="9924931" cy="451009"/>
          </a:xfrm>
          <a:prstGeom prst="rect">
            <a:avLst/>
          </a:prstGeom>
          <a:noFill/>
          <a:ln/>
        </p:spPr>
        <p:txBody>
          <a:bodyPr wrap="none" lIns="0" tIns="0" rIns="0" bIns="0" rtlCol="0" anchor="t"/>
          <a:lstStyle/>
          <a:p>
            <a:pPr algn="l" indent="0" marL="0">
              <a:lnSpc>
                <a:spcPts val="3550"/>
              </a:lnSpc>
              <a:buNone/>
            </a:pPr>
            <a:r>
              <a:rPr lang="en-US" sz="2800" dirty="0">
                <a:solidFill>
                  <a:srgbClr val="201B18"/>
                </a:solidFill>
                <a:latin typeface="Platypi Medium" pitchFamily="34" charset="0"/>
                <a:ea typeface="Platypi Medium" pitchFamily="34" charset="-122"/>
                <a:cs typeface="Platypi Medium" pitchFamily="34" charset="-120"/>
              </a:rPr>
              <a:t>Revenue &amp; Quantity Analysis with SQL Examples (Cont.)</a:t>
            </a:r>
            <a:endParaRPr lang="en-US" sz="2800" dirty="0"/>
          </a:p>
        </p:txBody>
      </p:sp>
      <p:sp>
        <p:nvSpPr>
          <p:cNvPr id="3" name="Text 1"/>
          <p:cNvSpPr/>
          <p:nvPr/>
        </p:nvSpPr>
        <p:spPr>
          <a:xfrm>
            <a:off x="577215" y="1218843"/>
            <a:ext cx="13475970" cy="230862"/>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Continuing our deep dive into pizza sales, these queries further illuminate customer preferences and product performance, providing data-driven answers to crucial business questions.</a:t>
            </a:r>
            <a:endParaRPr lang="en-US" sz="1100" dirty="0"/>
          </a:p>
        </p:txBody>
      </p:sp>
      <p:sp>
        <p:nvSpPr>
          <p:cNvPr id="4" name="Shape 2"/>
          <p:cNvSpPr/>
          <p:nvPr/>
        </p:nvSpPr>
        <p:spPr>
          <a:xfrm>
            <a:off x="577215" y="1828443"/>
            <a:ext cx="4395788" cy="5528786"/>
          </a:xfrm>
          <a:prstGeom prst="roundRect">
            <a:avLst>
              <a:gd name="adj" fmla="val 1664"/>
            </a:avLst>
          </a:prstGeom>
          <a:solidFill>
            <a:srgbClr val="FFFFFF"/>
          </a:solidFill>
          <a:ln/>
        </p:spPr>
      </p:sp>
      <p:sp>
        <p:nvSpPr>
          <p:cNvPr id="5" name="Shape 3"/>
          <p:cNvSpPr/>
          <p:nvPr/>
        </p:nvSpPr>
        <p:spPr>
          <a:xfrm>
            <a:off x="577215" y="1813203"/>
            <a:ext cx="4395788" cy="60960"/>
          </a:xfrm>
          <a:prstGeom prst="roundRect">
            <a:avLst>
              <a:gd name="adj" fmla="val 35515"/>
            </a:avLst>
          </a:prstGeom>
          <a:solidFill>
            <a:srgbClr val="3E2513"/>
          </a:solidFill>
          <a:ln/>
        </p:spPr>
      </p:sp>
      <p:sp>
        <p:nvSpPr>
          <p:cNvPr id="6" name="Shape 4"/>
          <p:cNvSpPr/>
          <p:nvPr/>
        </p:nvSpPr>
        <p:spPr>
          <a:xfrm>
            <a:off x="2558653" y="1611987"/>
            <a:ext cx="432911" cy="432911"/>
          </a:xfrm>
          <a:prstGeom prst="roundRect">
            <a:avLst>
              <a:gd name="adj" fmla="val 211221"/>
            </a:avLst>
          </a:prstGeom>
          <a:solidFill>
            <a:srgbClr val="3E2513"/>
          </a:solidFill>
          <a:ln/>
        </p:spPr>
      </p:sp>
      <p:sp>
        <p:nvSpPr>
          <p:cNvPr id="7" name="Text 5"/>
          <p:cNvSpPr/>
          <p:nvPr/>
        </p:nvSpPr>
        <p:spPr>
          <a:xfrm>
            <a:off x="2688550" y="1720215"/>
            <a:ext cx="173117" cy="216456"/>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latypi Medium" pitchFamily="34" charset="0"/>
                <a:ea typeface="Platypi Medium" pitchFamily="34" charset="-122"/>
                <a:cs typeface="Platypi Medium" pitchFamily="34" charset="-120"/>
              </a:rPr>
              <a:t>1</a:t>
            </a:r>
            <a:endParaRPr lang="en-US" sz="1350" dirty="0"/>
          </a:p>
        </p:txBody>
      </p:sp>
      <p:sp>
        <p:nvSpPr>
          <p:cNvPr id="8" name="Text 6"/>
          <p:cNvSpPr/>
          <p:nvPr/>
        </p:nvSpPr>
        <p:spPr>
          <a:xfrm>
            <a:off x="736759" y="2189202"/>
            <a:ext cx="2227659" cy="225385"/>
          </a:xfrm>
          <a:prstGeom prst="rect">
            <a:avLst/>
          </a:prstGeom>
          <a:noFill/>
          <a:ln/>
        </p:spPr>
        <p:txBody>
          <a:bodyPr wrap="none" lIns="0" tIns="0" rIns="0" bIns="0" rtlCol="0" anchor="t"/>
          <a:lstStyle/>
          <a:p>
            <a:pPr algn="l" indent="0" marL="0">
              <a:lnSpc>
                <a:spcPts val="1750"/>
              </a:lnSpc>
              <a:buNone/>
            </a:pPr>
            <a:r>
              <a:rPr lang="en-US" sz="1400" dirty="0">
                <a:solidFill>
                  <a:srgbClr val="504C49"/>
                </a:solidFill>
                <a:highlight>
                  <a:srgbClr val="E0FFE0"/>
                </a:highlight>
                <a:latin typeface="Platypi Medium" pitchFamily="34" charset="0"/>
                <a:ea typeface="Platypi Medium" pitchFamily="34" charset="-122"/>
                <a:cs typeface="Platypi Medium" pitchFamily="34" charset="-120"/>
              </a:rPr>
              <a:t>Most Common Pizza Size</a:t>
            </a:r>
            <a:endParaRPr lang="en-US" sz="1400" dirty="0"/>
          </a:p>
        </p:txBody>
      </p:sp>
      <p:sp>
        <p:nvSpPr>
          <p:cNvPr id="9" name="Text 7"/>
          <p:cNvSpPr/>
          <p:nvPr/>
        </p:nvSpPr>
        <p:spPr>
          <a:xfrm>
            <a:off x="736759" y="2501146"/>
            <a:ext cx="4076700" cy="692587"/>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This query identifies the pizza size that customers order most frequently, informing inventory and marketing strategies.</a:t>
            </a:r>
            <a:endParaRPr lang="en-US" sz="1100" dirty="0"/>
          </a:p>
        </p:txBody>
      </p:sp>
      <p:sp>
        <p:nvSpPr>
          <p:cNvPr id="10" name="Shape 8"/>
          <p:cNvSpPr/>
          <p:nvPr/>
        </p:nvSpPr>
        <p:spPr>
          <a:xfrm>
            <a:off x="736759" y="3356015"/>
            <a:ext cx="4076700" cy="2294215"/>
          </a:xfrm>
          <a:prstGeom prst="roundRect">
            <a:avLst>
              <a:gd name="adj" fmla="val 944"/>
            </a:avLst>
          </a:prstGeom>
          <a:solidFill>
            <a:srgbClr val="F2F2F2"/>
          </a:solidFill>
          <a:ln/>
        </p:spPr>
      </p:sp>
      <p:sp>
        <p:nvSpPr>
          <p:cNvPr id="11" name="Shape 9"/>
          <p:cNvSpPr/>
          <p:nvPr/>
        </p:nvSpPr>
        <p:spPr>
          <a:xfrm>
            <a:off x="729615" y="3356015"/>
            <a:ext cx="4090987" cy="2294215"/>
          </a:xfrm>
          <a:prstGeom prst="roundRect">
            <a:avLst>
              <a:gd name="adj" fmla="val 944"/>
            </a:avLst>
          </a:prstGeom>
          <a:solidFill>
            <a:srgbClr val="F2F2F2"/>
          </a:solidFill>
          <a:ln/>
        </p:spPr>
      </p:sp>
      <p:sp>
        <p:nvSpPr>
          <p:cNvPr id="12" name="Text 10"/>
          <p:cNvSpPr/>
          <p:nvPr/>
        </p:nvSpPr>
        <p:spPr>
          <a:xfrm>
            <a:off x="873919" y="3464243"/>
            <a:ext cx="3802380" cy="2077760"/>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highlight>
                  <a:srgbClr val="F2F2F2"/>
                </a:highlight>
                <a:latin typeface="Consolas" pitchFamily="34" charset="0"/>
                <a:ea typeface="Consolas" pitchFamily="34" charset="-122"/>
                <a:cs typeface="Consolas" pitchFamily="34" charset="-120"/>
              </a:rPr>
              <a:t>SELECT    pizzas.size,    COUNT(order_details.order_details_id) AS order_countFROM    pizzas    JOIN order_details ON pizzas.pizza_id = order_details.pizza_idGROUP BY pizzas.sizeORDER BY order_count DESC;</a:t>
            </a:r>
            <a:endParaRPr lang="en-US" sz="1100" dirty="0"/>
          </a:p>
        </p:txBody>
      </p:sp>
      <p:sp>
        <p:nvSpPr>
          <p:cNvPr id="13" name="Text 11"/>
          <p:cNvSpPr/>
          <p:nvPr/>
        </p:nvSpPr>
        <p:spPr>
          <a:xfrm>
            <a:off x="736759" y="5812512"/>
            <a:ext cx="4076700" cy="461724"/>
          </a:xfrm>
          <a:prstGeom prst="rect">
            <a:avLst/>
          </a:prstGeom>
          <a:noFill/>
          <a:ln/>
        </p:spPr>
        <p:txBody>
          <a:bodyPr wrap="square" lIns="0" tIns="0" rIns="0" bIns="0" rtlCol="0" anchor="t"/>
          <a:lstStyle/>
          <a:p>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Insight:</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The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Large</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size is by far the most popular, accounting for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18,526</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units sold.</a:t>
            </a:r>
            <a:endParaRPr lang="en-US" sz="1100" dirty="0"/>
          </a:p>
        </p:txBody>
      </p:sp>
      <p:sp>
        <p:nvSpPr>
          <p:cNvPr id="14" name="Shape 12"/>
          <p:cNvSpPr/>
          <p:nvPr/>
        </p:nvSpPr>
        <p:spPr>
          <a:xfrm>
            <a:off x="5117306" y="1828443"/>
            <a:ext cx="4395788" cy="5528786"/>
          </a:xfrm>
          <a:prstGeom prst="roundRect">
            <a:avLst>
              <a:gd name="adj" fmla="val 1664"/>
            </a:avLst>
          </a:prstGeom>
          <a:solidFill>
            <a:srgbClr val="FFFFFF"/>
          </a:solidFill>
          <a:ln/>
        </p:spPr>
      </p:sp>
      <p:sp>
        <p:nvSpPr>
          <p:cNvPr id="15" name="Shape 13"/>
          <p:cNvSpPr/>
          <p:nvPr/>
        </p:nvSpPr>
        <p:spPr>
          <a:xfrm>
            <a:off x="5117306" y="1813203"/>
            <a:ext cx="4395788" cy="60960"/>
          </a:xfrm>
          <a:prstGeom prst="roundRect">
            <a:avLst>
              <a:gd name="adj" fmla="val 35515"/>
            </a:avLst>
          </a:prstGeom>
          <a:solidFill>
            <a:srgbClr val="3E2513"/>
          </a:solidFill>
          <a:ln/>
        </p:spPr>
      </p:sp>
      <p:sp>
        <p:nvSpPr>
          <p:cNvPr id="16" name="Shape 14"/>
          <p:cNvSpPr/>
          <p:nvPr/>
        </p:nvSpPr>
        <p:spPr>
          <a:xfrm>
            <a:off x="7098744" y="1611987"/>
            <a:ext cx="432911" cy="432911"/>
          </a:xfrm>
          <a:prstGeom prst="roundRect">
            <a:avLst>
              <a:gd name="adj" fmla="val 211221"/>
            </a:avLst>
          </a:prstGeom>
          <a:solidFill>
            <a:srgbClr val="3E2513"/>
          </a:solidFill>
          <a:ln/>
        </p:spPr>
      </p:sp>
      <p:sp>
        <p:nvSpPr>
          <p:cNvPr id="17" name="Text 15"/>
          <p:cNvSpPr/>
          <p:nvPr/>
        </p:nvSpPr>
        <p:spPr>
          <a:xfrm>
            <a:off x="7228642" y="1720215"/>
            <a:ext cx="173117" cy="216456"/>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latypi Medium" pitchFamily="34" charset="0"/>
                <a:ea typeface="Platypi Medium" pitchFamily="34" charset="-122"/>
                <a:cs typeface="Platypi Medium" pitchFamily="34" charset="-120"/>
              </a:rPr>
              <a:t>2</a:t>
            </a:r>
            <a:endParaRPr lang="en-US" sz="1350" dirty="0"/>
          </a:p>
        </p:txBody>
      </p:sp>
      <p:sp>
        <p:nvSpPr>
          <p:cNvPr id="18" name="Text 16"/>
          <p:cNvSpPr/>
          <p:nvPr/>
        </p:nvSpPr>
        <p:spPr>
          <a:xfrm>
            <a:off x="5276850" y="2189202"/>
            <a:ext cx="2849047" cy="225385"/>
          </a:xfrm>
          <a:prstGeom prst="rect">
            <a:avLst/>
          </a:prstGeom>
          <a:noFill/>
          <a:ln/>
        </p:spPr>
        <p:txBody>
          <a:bodyPr wrap="none" lIns="0" tIns="0" rIns="0" bIns="0" rtlCol="0" anchor="t"/>
          <a:lstStyle/>
          <a:p>
            <a:pPr algn="l" indent="0" marL="0">
              <a:lnSpc>
                <a:spcPts val="1750"/>
              </a:lnSpc>
              <a:buNone/>
            </a:pPr>
            <a:r>
              <a:rPr lang="en-US" sz="1400" dirty="0">
                <a:solidFill>
                  <a:srgbClr val="504C49"/>
                </a:solidFill>
                <a:highlight>
                  <a:srgbClr val="E0FFE0"/>
                </a:highlight>
                <a:latin typeface="Platypi Medium" pitchFamily="34" charset="0"/>
                <a:ea typeface="Platypi Medium" pitchFamily="34" charset="-122"/>
                <a:cs typeface="Platypi Medium" pitchFamily="34" charset="-120"/>
              </a:rPr>
              <a:t>Top 5 Most Ordered Pizza Types</a:t>
            </a:r>
            <a:endParaRPr lang="en-US" sz="1400" dirty="0"/>
          </a:p>
        </p:txBody>
      </p:sp>
      <p:sp>
        <p:nvSpPr>
          <p:cNvPr id="19" name="Text 17"/>
          <p:cNvSpPr/>
          <p:nvPr/>
        </p:nvSpPr>
        <p:spPr>
          <a:xfrm>
            <a:off x="5276850" y="2501146"/>
            <a:ext cx="4076700" cy="692587"/>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Pinpointing the leading pizza types by quantity helps us understand product popularity and guide menu development.</a:t>
            </a:r>
            <a:endParaRPr lang="en-US" sz="1100" dirty="0"/>
          </a:p>
        </p:txBody>
      </p:sp>
      <p:sp>
        <p:nvSpPr>
          <p:cNvPr id="20" name="Shape 18"/>
          <p:cNvSpPr/>
          <p:nvPr/>
        </p:nvSpPr>
        <p:spPr>
          <a:xfrm>
            <a:off x="5276850" y="3356015"/>
            <a:ext cx="4076700" cy="2986802"/>
          </a:xfrm>
          <a:prstGeom prst="roundRect">
            <a:avLst>
              <a:gd name="adj" fmla="val 725"/>
            </a:avLst>
          </a:prstGeom>
          <a:solidFill>
            <a:srgbClr val="F2F2F2"/>
          </a:solidFill>
          <a:ln/>
        </p:spPr>
      </p:sp>
      <p:sp>
        <p:nvSpPr>
          <p:cNvPr id="21" name="Shape 19"/>
          <p:cNvSpPr/>
          <p:nvPr/>
        </p:nvSpPr>
        <p:spPr>
          <a:xfrm>
            <a:off x="5269706" y="3356015"/>
            <a:ext cx="4090987" cy="2986802"/>
          </a:xfrm>
          <a:prstGeom prst="roundRect">
            <a:avLst>
              <a:gd name="adj" fmla="val 725"/>
            </a:avLst>
          </a:prstGeom>
          <a:solidFill>
            <a:srgbClr val="F2F2F2"/>
          </a:solidFill>
          <a:ln/>
        </p:spPr>
      </p:sp>
      <p:sp>
        <p:nvSpPr>
          <p:cNvPr id="22" name="Text 20"/>
          <p:cNvSpPr/>
          <p:nvPr/>
        </p:nvSpPr>
        <p:spPr>
          <a:xfrm>
            <a:off x="5414010" y="3464243"/>
            <a:ext cx="3802380" cy="2770346"/>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highlight>
                  <a:srgbClr val="F2F2F2"/>
                </a:highlight>
                <a:latin typeface="Consolas" pitchFamily="34" charset="0"/>
                <a:ea typeface="Consolas" pitchFamily="34" charset="-122"/>
                <a:cs typeface="Consolas" pitchFamily="34" charset="-120"/>
              </a:rPr>
              <a:t>SELECT    pizza_types.name, SUM(order_details.quantity) AS quantityFROM    pizza_types    JOIN pizzas ON pizza_types.pizza_type_id = pizzas.pizza_type_id    JOIN order_details ON order_details.pizza_id = pizzas.pizza_idGROUP BY pizza_types.nameORDER BY quantity DESCLIMIT 5;</a:t>
            </a:r>
            <a:endParaRPr lang="en-US" sz="1100" dirty="0"/>
          </a:p>
        </p:txBody>
      </p:sp>
      <p:sp>
        <p:nvSpPr>
          <p:cNvPr id="23" name="Text 21"/>
          <p:cNvSpPr/>
          <p:nvPr/>
        </p:nvSpPr>
        <p:spPr>
          <a:xfrm>
            <a:off x="5276850" y="6505099"/>
            <a:ext cx="4076700" cy="692587"/>
          </a:xfrm>
          <a:prstGeom prst="rect">
            <a:avLst/>
          </a:prstGeom>
          <a:noFill/>
          <a:ln/>
        </p:spPr>
        <p:txBody>
          <a:bodyPr wrap="square" lIns="0" tIns="0" rIns="0" bIns="0" rtlCol="0" anchor="t"/>
          <a:lstStyle/>
          <a:p>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Insight:</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The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Classic Deluxe Pizza</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leads with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2,453</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orders, closely followed by The Barbecue Chicken Pizza and The Hawaiian Pizza.</a:t>
            </a:r>
            <a:endParaRPr lang="en-US" sz="1100" dirty="0"/>
          </a:p>
        </p:txBody>
      </p:sp>
      <p:sp>
        <p:nvSpPr>
          <p:cNvPr id="24" name="Shape 22"/>
          <p:cNvSpPr/>
          <p:nvPr/>
        </p:nvSpPr>
        <p:spPr>
          <a:xfrm>
            <a:off x="9657398" y="1828443"/>
            <a:ext cx="4395788" cy="5528786"/>
          </a:xfrm>
          <a:prstGeom prst="roundRect">
            <a:avLst>
              <a:gd name="adj" fmla="val 1664"/>
            </a:avLst>
          </a:prstGeom>
          <a:solidFill>
            <a:srgbClr val="FFFFFF"/>
          </a:solidFill>
          <a:ln/>
        </p:spPr>
      </p:sp>
      <p:sp>
        <p:nvSpPr>
          <p:cNvPr id="25" name="Shape 23"/>
          <p:cNvSpPr/>
          <p:nvPr/>
        </p:nvSpPr>
        <p:spPr>
          <a:xfrm>
            <a:off x="9657398" y="1813203"/>
            <a:ext cx="4395788" cy="60960"/>
          </a:xfrm>
          <a:prstGeom prst="roundRect">
            <a:avLst>
              <a:gd name="adj" fmla="val 35515"/>
            </a:avLst>
          </a:prstGeom>
          <a:solidFill>
            <a:srgbClr val="3E2513"/>
          </a:solidFill>
          <a:ln/>
        </p:spPr>
      </p:sp>
      <p:sp>
        <p:nvSpPr>
          <p:cNvPr id="26" name="Shape 24"/>
          <p:cNvSpPr/>
          <p:nvPr/>
        </p:nvSpPr>
        <p:spPr>
          <a:xfrm>
            <a:off x="11638836" y="1611987"/>
            <a:ext cx="432911" cy="432911"/>
          </a:xfrm>
          <a:prstGeom prst="roundRect">
            <a:avLst>
              <a:gd name="adj" fmla="val 211221"/>
            </a:avLst>
          </a:prstGeom>
          <a:solidFill>
            <a:srgbClr val="3E2513"/>
          </a:solidFill>
          <a:ln/>
        </p:spPr>
      </p:sp>
      <p:sp>
        <p:nvSpPr>
          <p:cNvPr id="27" name="Text 25"/>
          <p:cNvSpPr/>
          <p:nvPr/>
        </p:nvSpPr>
        <p:spPr>
          <a:xfrm>
            <a:off x="11768733" y="1720215"/>
            <a:ext cx="173117" cy="216456"/>
          </a:xfrm>
          <a:prstGeom prst="rect">
            <a:avLst/>
          </a:prstGeom>
          <a:noFill/>
          <a:ln/>
        </p:spPr>
        <p:txBody>
          <a:bodyPr wrap="none" lIns="0" tIns="0" rIns="0" bIns="0" rtlCol="0" anchor="t"/>
          <a:lstStyle/>
          <a:p>
            <a:pPr algn="l" indent="0" marL="0">
              <a:lnSpc>
                <a:spcPts val="2150"/>
              </a:lnSpc>
              <a:buNone/>
            </a:pPr>
            <a:r>
              <a:rPr lang="en-US" sz="1350" dirty="0">
                <a:solidFill>
                  <a:srgbClr val="FFFFFF"/>
                </a:solidFill>
                <a:latin typeface="Platypi Medium" pitchFamily="34" charset="0"/>
                <a:ea typeface="Platypi Medium" pitchFamily="34" charset="-122"/>
                <a:cs typeface="Platypi Medium" pitchFamily="34" charset="-120"/>
              </a:rPr>
              <a:t>3</a:t>
            </a:r>
            <a:endParaRPr lang="en-US" sz="1350" dirty="0"/>
          </a:p>
        </p:txBody>
      </p:sp>
      <p:sp>
        <p:nvSpPr>
          <p:cNvPr id="28" name="Text 26"/>
          <p:cNvSpPr/>
          <p:nvPr/>
        </p:nvSpPr>
        <p:spPr>
          <a:xfrm>
            <a:off x="9816941" y="2189202"/>
            <a:ext cx="2921318" cy="225385"/>
          </a:xfrm>
          <a:prstGeom prst="rect">
            <a:avLst/>
          </a:prstGeom>
          <a:noFill/>
          <a:ln/>
        </p:spPr>
        <p:txBody>
          <a:bodyPr wrap="none" lIns="0" tIns="0" rIns="0" bIns="0" rtlCol="0" anchor="t"/>
          <a:lstStyle/>
          <a:p>
            <a:pPr algn="l" indent="0" marL="0">
              <a:lnSpc>
                <a:spcPts val="1750"/>
              </a:lnSpc>
              <a:buNone/>
            </a:pPr>
            <a:r>
              <a:rPr lang="en-US" sz="1400" dirty="0">
                <a:solidFill>
                  <a:srgbClr val="504C49"/>
                </a:solidFill>
                <a:highlight>
                  <a:srgbClr val="E0FFE0"/>
                </a:highlight>
                <a:latin typeface="Platypi Medium" pitchFamily="34" charset="0"/>
                <a:ea typeface="Platypi Medium" pitchFamily="34" charset="-122"/>
                <a:cs typeface="Platypi Medium" pitchFamily="34" charset="-120"/>
              </a:rPr>
              <a:t>Total Quantity by Pizza Category</a:t>
            </a:r>
            <a:endParaRPr lang="en-US" sz="1400" dirty="0"/>
          </a:p>
        </p:txBody>
      </p:sp>
      <p:sp>
        <p:nvSpPr>
          <p:cNvPr id="29" name="Text 27"/>
          <p:cNvSpPr/>
          <p:nvPr/>
        </p:nvSpPr>
        <p:spPr>
          <a:xfrm>
            <a:off x="9816941" y="2501146"/>
            <a:ext cx="4076700" cy="461724"/>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Aggregating quantities by category reveals which styles of pizza resonate most with our customer base.</a:t>
            </a:r>
            <a:endParaRPr lang="en-US" sz="1100" dirty="0"/>
          </a:p>
        </p:txBody>
      </p:sp>
      <p:sp>
        <p:nvSpPr>
          <p:cNvPr id="30" name="Shape 28"/>
          <p:cNvSpPr/>
          <p:nvPr/>
        </p:nvSpPr>
        <p:spPr>
          <a:xfrm>
            <a:off x="9816941" y="3125153"/>
            <a:ext cx="4076700" cy="2755940"/>
          </a:xfrm>
          <a:prstGeom prst="roundRect">
            <a:avLst>
              <a:gd name="adj" fmla="val 786"/>
            </a:avLst>
          </a:prstGeom>
          <a:solidFill>
            <a:srgbClr val="F2F2F2"/>
          </a:solidFill>
          <a:ln/>
        </p:spPr>
      </p:sp>
      <p:sp>
        <p:nvSpPr>
          <p:cNvPr id="31" name="Shape 29"/>
          <p:cNvSpPr/>
          <p:nvPr/>
        </p:nvSpPr>
        <p:spPr>
          <a:xfrm>
            <a:off x="9809798" y="3125153"/>
            <a:ext cx="4090987" cy="2755940"/>
          </a:xfrm>
          <a:prstGeom prst="roundRect">
            <a:avLst>
              <a:gd name="adj" fmla="val 786"/>
            </a:avLst>
          </a:prstGeom>
          <a:solidFill>
            <a:srgbClr val="F2F2F2"/>
          </a:solidFill>
          <a:ln/>
        </p:spPr>
      </p:sp>
      <p:sp>
        <p:nvSpPr>
          <p:cNvPr id="32" name="Text 30"/>
          <p:cNvSpPr/>
          <p:nvPr/>
        </p:nvSpPr>
        <p:spPr>
          <a:xfrm>
            <a:off x="9954101" y="3233380"/>
            <a:ext cx="3802380" cy="2539484"/>
          </a:xfrm>
          <a:prstGeom prst="rect">
            <a:avLst/>
          </a:prstGeom>
          <a:noFill/>
          <a:ln/>
        </p:spPr>
        <p:txBody>
          <a:bodyPr wrap="square" lIns="0" tIns="0" rIns="0" bIns="0" rtlCol="0" anchor="t"/>
          <a:lstStyle/>
          <a:p>
            <a:pPr algn="l" indent="0" marL="0">
              <a:lnSpc>
                <a:spcPts val="1800"/>
              </a:lnSpc>
              <a:buNone/>
            </a:pPr>
            <a:r>
              <a:rPr lang="en-US" sz="1100" dirty="0">
                <a:solidFill>
                  <a:srgbClr val="504C49"/>
                </a:solidFill>
                <a:highlight>
                  <a:srgbClr val="F2F2F2"/>
                </a:highlight>
                <a:latin typeface="Consolas" pitchFamily="34" charset="0"/>
                <a:ea typeface="Consolas" pitchFamily="34" charset="-122"/>
                <a:cs typeface="Consolas" pitchFamily="34" charset="-120"/>
              </a:rPr>
              <a:t>SELECT    pizza_types.category,    SUM(order_details.quantity) AS quantityFROM    pizza_types    JOIN pizzas ON pizza_types.pizza_type_id = pizzas.pizza_type_id    JOIN order_details ON order_details.pizza_id = pizzas.pizza_idGROUP BY pizza_types.categoryORDER BY quantity DESC;</a:t>
            </a:r>
            <a:endParaRPr lang="en-US" sz="1100" dirty="0"/>
          </a:p>
        </p:txBody>
      </p:sp>
      <p:sp>
        <p:nvSpPr>
          <p:cNvPr id="33" name="Text 31"/>
          <p:cNvSpPr/>
          <p:nvPr/>
        </p:nvSpPr>
        <p:spPr>
          <a:xfrm>
            <a:off x="9816941" y="6043374"/>
            <a:ext cx="4076700" cy="461724"/>
          </a:xfrm>
          <a:prstGeom prst="rect">
            <a:avLst/>
          </a:prstGeom>
          <a:noFill/>
          <a:ln/>
        </p:spPr>
        <p:txBody>
          <a:bodyPr wrap="square" lIns="0" tIns="0" rIns="0" bIns="0" rtlCol="0" anchor="t"/>
          <a:lstStyle/>
          <a:p>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Insight:</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The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Classic</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category is the most popular (</a:t>
            </a:r>
            <a:pPr algn="l" indent="0" marL="0">
              <a:lnSpc>
                <a:spcPts val="1800"/>
              </a:lnSpc>
              <a:buNone/>
            </a:pPr>
            <a:r>
              <a:rPr lang="en-US" sz="1100" b="1" dirty="0">
                <a:solidFill>
                  <a:srgbClr val="504C49"/>
                </a:solidFill>
                <a:latin typeface="Source Serif 4" pitchFamily="34" charset="0"/>
                <a:ea typeface="Source Serif 4" pitchFamily="34" charset="-122"/>
                <a:cs typeface="Source Serif 4" pitchFamily="34" charset="-120"/>
              </a:rPr>
              <a:t>14,838</a:t>
            </a:r>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 units), demonstrating a preference for traditional flavours.</a:t>
            </a:r>
            <a:endParaRPr lang="en-US" sz="1100" dirty="0"/>
          </a:p>
        </p:txBody>
      </p:sp>
      <p:sp>
        <p:nvSpPr>
          <p:cNvPr id="34" name="Text 32"/>
          <p:cNvSpPr/>
          <p:nvPr/>
        </p:nvSpPr>
        <p:spPr>
          <a:xfrm>
            <a:off x="577215" y="7519511"/>
            <a:ext cx="13475970" cy="230862"/>
          </a:xfrm>
          <a:prstGeom prst="rect">
            <a:avLst/>
          </a:prstGeom>
          <a:noFill/>
          <a:ln/>
        </p:spPr>
        <p:txBody>
          <a:bodyPr wrap="none" lIns="0" tIns="0" rIns="0" bIns="0" rtlCol="0" anchor="t"/>
          <a:lstStyle/>
          <a:p>
            <a:pPr algn="l" indent="0" marL="0">
              <a:lnSpc>
                <a:spcPts val="1800"/>
              </a:lnSpc>
              <a:buNone/>
            </a:pPr>
            <a:r>
              <a:rPr lang="en-US" sz="1100" dirty="0">
                <a:solidFill>
                  <a:srgbClr val="504C49"/>
                </a:solidFill>
                <a:latin typeface="Source Serif 4" pitchFamily="34" charset="0"/>
                <a:ea typeface="Source Serif 4" pitchFamily="34" charset="-122"/>
                <a:cs typeface="Source Serif 4" pitchFamily="34" charset="-120"/>
              </a:rPr>
              <a:t>These SQL examples provide a foundation for understanding customer demand and optimising our pizza offerings and operations.</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05909" y="541615"/>
            <a:ext cx="9122450" cy="473393"/>
          </a:xfrm>
          <a:prstGeom prst="rect">
            <a:avLst/>
          </a:prstGeom>
          <a:noFill/>
          <a:ln/>
        </p:spPr>
        <p:txBody>
          <a:bodyPr wrap="none" lIns="0" tIns="0" rIns="0" bIns="0" rtlCol="0" anchor="t"/>
          <a:lstStyle/>
          <a:p>
            <a:pPr algn="l" indent="0" marL="0">
              <a:lnSpc>
                <a:spcPts val="3700"/>
              </a:lnSpc>
              <a:buNone/>
            </a:pPr>
            <a:r>
              <a:rPr lang="en-US" sz="2950" dirty="0">
                <a:solidFill>
                  <a:srgbClr val="201B18"/>
                </a:solidFill>
                <a:latin typeface="Platypi Medium" pitchFamily="34" charset="0"/>
                <a:ea typeface="Platypi Medium" pitchFamily="34" charset="-122"/>
                <a:cs typeface="Platypi Medium" pitchFamily="34" charset="-120"/>
              </a:rPr>
              <a:t>Revenue &amp; Quantity Analysis with SQL Examples</a:t>
            </a:r>
            <a:endParaRPr lang="en-US" sz="2950" dirty="0"/>
          </a:p>
        </p:txBody>
      </p:sp>
      <p:sp>
        <p:nvSpPr>
          <p:cNvPr id="3" name="Text 1"/>
          <p:cNvSpPr/>
          <p:nvPr/>
        </p:nvSpPr>
        <p:spPr>
          <a:xfrm>
            <a:off x="605909" y="1317903"/>
            <a:ext cx="13418582" cy="242292"/>
          </a:xfrm>
          <a:prstGeom prst="rect">
            <a:avLst/>
          </a:prstGeom>
          <a:noFill/>
          <a:ln/>
        </p:spPr>
        <p:txBody>
          <a:bodyPr wrap="none" lIns="0" tIns="0" rIns="0" bIns="0" rtlCol="0" anchor="t"/>
          <a:lstStyle/>
          <a:p>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We continue our analytical journey, using SQL to uncover patterns in order timing, menu structure, and daily sales volumes, crucial for operational efficiency and strategic planning.</a:t>
            </a:r>
            <a:endParaRPr lang="en-US" sz="1150" dirty="0"/>
          </a:p>
        </p:txBody>
      </p:sp>
      <p:sp>
        <p:nvSpPr>
          <p:cNvPr id="4" name="Shape 2"/>
          <p:cNvSpPr/>
          <p:nvPr/>
        </p:nvSpPr>
        <p:spPr>
          <a:xfrm>
            <a:off x="605909" y="1957745"/>
            <a:ext cx="4371856" cy="5317569"/>
          </a:xfrm>
          <a:prstGeom prst="roundRect">
            <a:avLst>
              <a:gd name="adj" fmla="val 1673"/>
            </a:avLst>
          </a:prstGeom>
          <a:solidFill>
            <a:srgbClr val="FFFFFF"/>
          </a:solidFill>
          <a:ln/>
        </p:spPr>
      </p:sp>
      <p:sp>
        <p:nvSpPr>
          <p:cNvPr id="5" name="Shape 3"/>
          <p:cNvSpPr/>
          <p:nvPr/>
        </p:nvSpPr>
        <p:spPr>
          <a:xfrm>
            <a:off x="605909" y="1942505"/>
            <a:ext cx="4371856" cy="60960"/>
          </a:xfrm>
          <a:prstGeom prst="roundRect">
            <a:avLst>
              <a:gd name="adj" fmla="val 37277"/>
            </a:avLst>
          </a:prstGeom>
          <a:solidFill>
            <a:srgbClr val="3E2513"/>
          </a:solidFill>
          <a:ln/>
        </p:spPr>
      </p:sp>
      <p:sp>
        <p:nvSpPr>
          <p:cNvPr id="6" name="Shape 4"/>
          <p:cNvSpPr/>
          <p:nvPr/>
        </p:nvSpPr>
        <p:spPr>
          <a:xfrm>
            <a:off x="2564547" y="1730573"/>
            <a:ext cx="454462" cy="454462"/>
          </a:xfrm>
          <a:prstGeom prst="roundRect">
            <a:avLst>
              <a:gd name="adj" fmla="val 201205"/>
            </a:avLst>
          </a:prstGeom>
          <a:solidFill>
            <a:srgbClr val="3E2513"/>
          </a:solidFill>
          <a:ln/>
        </p:spPr>
      </p:sp>
      <p:sp>
        <p:nvSpPr>
          <p:cNvPr id="7" name="Text 5"/>
          <p:cNvSpPr/>
          <p:nvPr/>
        </p:nvSpPr>
        <p:spPr>
          <a:xfrm>
            <a:off x="2700873" y="1844159"/>
            <a:ext cx="181689" cy="227171"/>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Platypi Medium" pitchFamily="34" charset="0"/>
                <a:ea typeface="Platypi Medium" pitchFamily="34" charset="-122"/>
                <a:cs typeface="Platypi Medium" pitchFamily="34" charset="-120"/>
              </a:rPr>
              <a:t>1</a:t>
            </a:r>
            <a:endParaRPr lang="en-US" sz="1400" dirty="0"/>
          </a:p>
        </p:txBody>
      </p:sp>
      <p:sp>
        <p:nvSpPr>
          <p:cNvPr id="8" name="Text 6"/>
          <p:cNvSpPr/>
          <p:nvPr/>
        </p:nvSpPr>
        <p:spPr>
          <a:xfrm>
            <a:off x="772597" y="2336483"/>
            <a:ext cx="2866787" cy="236696"/>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highlight>
                  <a:srgbClr val="E0FFE0"/>
                </a:highlight>
                <a:latin typeface="Platypi Medium" pitchFamily="34" charset="0"/>
                <a:ea typeface="Platypi Medium" pitchFamily="34" charset="-122"/>
                <a:cs typeface="Platypi Medium" pitchFamily="34" charset="-120"/>
              </a:rPr>
              <a:t>Distribution of Orders by Hour</a:t>
            </a:r>
            <a:endParaRPr lang="en-US" sz="1450" dirty="0"/>
          </a:p>
        </p:txBody>
      </p:sp>
      <p:sp>
        <p:nvSpPr>
          <p:cNvPr id="9" name="Text 7"/>
          <p:cNvSpPr/>
          <p:nvPr/>
        </p:nvSpPr>
        <p:spPr>
          <a:xfrm>
            <a:off x="772597" y="2664023"/>
            <a:ext cx="4038481" cy="484584"/>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This query reveals customer ordering habits throughout the day, identifying peak service hours.</a:t>
            </a:r>
            <a:endParaRPr lang="en-US" sz="1150" dirty="0"/>
          </a:p>
        </p:txBody>
      </p:sp>
      <p:sp>
        <p:nvSpPr>
          <p:cNvPr id="10" name="Shape 8"/>
          <p:cNvSpPr/>
          <p:nvPr/>
        </p:nvSpPr>
        <p:spPr>
          <a:xfrm>
            <a:off x="772597" y="3318986"/>
            <a:ext cx="4038481" cy="1680924"/>
          </a:xfrm>
          <a:prstGeom prst="roundRect">
            <a:avLst>
              <a:gd name="adj" fmla="val 1352"/>
            </a:avLst>
          </a:prstGeom>
          <a:solidFill>
            <a:srgbClr val="F2F2F2"/>
          </a:solidFill>
          <a:ln/>
        </p:spPr>
      </p:sp>
      <p:sp>
        <p:nvSpPr>
          <p:cNvPr id="11" name="Shape 9"/>
          <p:cNvSpPr/>
          <p:nvPr/>
        </p:nvSpPr>
        <p:spPr>
          <a:xfrm>
            <a:off x="765096" y="3318986"/>
            <a:ext cx="4053483" cy="1680924"/>
          </a:xfrm>
          <a:prstGeom prst="roundRect">
            <a:avLst>
              <a:gd name="adj" fmla="val 1352"/>
            </a:avLst>
          </a:prstGeom>
          <a:solidFill>
            <a:srgbClr val="F2F2F2"/>
          </a:solidFill>
          <a:ln/>
        </p:spPr>
      </p:sp>
      <p:sp>
        <p:nvSpPr>
          <p:cNvPr id="12" name="Text 10"/>
          <p:cNvSpPr/>
          <p:nvPr/>
        </p:nvSpPr>
        <p:spPr>
          <a:xfrm>
            <a:off x="916543" y="3432572"/>
            <a:ext cx="3750588" cy="1453753"/>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highlight>
                  <a:srgbClr val="F2F2F2"/>
                </a:highlight>
                <a:latin typeface="Consolas" pitchFamily="34" charset="0"/>
                <a:ea typeface="Consolas" pitchFamily="34" charset="-122"/>
                <a:cs typeface="Consolas" pitchFamily="34" charset="-120"/>
              </a:rPr>
              <a:t>SELECT    HOUR(order_time) AS hour, COUNT(order_id) AS order_countFROM    ordersGROUP BY HOUR(order_time);</a:t>
            </a:r>
            <a:endParaRPr lang="en-US" sz="1150" dirty="0"/>
          </a:p>
        </p:txBody>
      </p:sp>
      <p:sp>
        <p:nvSpPr>
          <p:cNvPr id="13" name="Text 11"/>
          <p:cNvSpPr/>
          <p:nvPr/>
        </p:nvSpPr>
        <p:spPr>
          <a:xfrm>
            <a:off x="772597" y="5170289"/>
            <a:ext cx="4038481" cy="726877"/>
          </a:xfrm>
          <a:prstGeom prst="rect">
            <a:avLst/>
          </a:prstGeom>
          <a:noFill/>
          <a:ln/>
        </p:spPr>
        <p:txBody>
          <a:bodyPr wrap="square" lIns="0" tIns="0" rIns="0" bIns="0" rtlCol="0" anchor="t"/>
          <a:lstStyle/>
          <a:p>
            <a:pPr algn="l" indent="0" marL="0">
              <a:lnSpc>
                <a:spcPts val="1900"/>
              </a:lnSpc>
              <a:buNone/>
            </a:pPr>
            <a:r>
              <a:rPr lang="en-US" sz="1150" b="1" dirty="0">
                <a:solidFill>
                  <a:srgbClr val="504C49"/>
                </a:solidFill>
                <a:latin typeface="Source Serif 4" pitchFamily="34" charset="0"/>
                <a:ea typeface="Source Serif 4" pitchFamily="34" charset="-122"/>
                <a:cs typeface="Source Serif 4" pitchFamily="34" charset="-120"/>
              </a:rPr>
              <a:t>Insight:</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The busiest periods are typically from </a:t>
            </a:r>
            <a:pPr algn="l" indent="0" marL="0">
              <a:lnSpc>
                <a:spcPts val="1900"/>
              </a:lnSpc>
              <a:buNone/>
            </a:pPr>
            <a:r>
              <a:rPr lang="en-US" sz="1150" dirty="0">
                <a:solidFill>
                  <a:srgbClr val="FF0000"/>
                </a:solidFill>
                <a:latin typeface="Source Serif 4" pitchFamily="34" charset="0"/>
                <a:ea typeface="Source Serif 4" pitchFamily="34" charset="-122"/>
                <a:cs typeface="Source Serif 4" pitchFamily="34" charset="-120"/>
              </a:rPr>
              <a:t>13:00 (1 PM) to 14:00 (2 PM)</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for lunch and </a:t>
            </a:r>
            <a:pPr algn="l" indent="0" marL="0">
              <a:lnSpc>
                <a:spcPts val="1900"/>
              </a:lnSpc>
              <a:buNone/>
            </a:pPr>
            <a:r>
              <a:rPr lang="en-US" sz="1150" dirty="0">
                <a:solidFill>
                  <a:srgbClr val="FF0000"/>
                </a:solidFill>
                <a:latin typeface="Source Serif 4" pitchFamily="34" charset="0"/>
                <a:ea typeface="Source Serif 4" pitchFamily="34" charset="-122"/>
                <a:cs typeface="Source Serif 4" pitchFamily="34" charset="-120"/>
              </a:rPr>
              <a:t>18:00 (6 PM) to 20:00 (8 PM)</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for dinner, with a significant peak around 18:00.</a:t>
            </a:r>
            <a:endParaRPr lang="en-US" sz="1150" dirty="0"/>
          </a:p>
        </p:txBody>
      </p:sp>
      <p:sp>
        <p:nvSpPr>
          <p:cNvPr id="14" name="Shape 12"/>
          <p:cNvSpPr/>
          <p:nvPr/>
        </p:nvSpPr>
        <p:spPr>
          <a:xfrm>
            <a:off x="5129213" y="1957745"/>
            <a:ext cx="4371856" cy="5317569"/>
          </a:xfrm>
          <a:prstGeom prst="roundRect">
            <a:avLst>
              <a:gd name="adj" fmla="val 1673"/>
            </a:avLst>
          </a:prstGeom>
          <a:solidFill>
            <a:srgbClr val="FFFFFF"/>
          </a:solidFill>
          <a:ln/>
        </p:spPr>
      </p:sp>
      <p:sp>
        <p:nvSpPr>
          <p:cNvPr id="15" name="Shape 13"/>
          <p:cNvSpPr/>
          <p:nvPr/>
        </p:nvSpPr>
        <p:spPr>
          <a:xfrm>
            <a:off x="5129213" y="1942505"/>
            <a:ext cx="4371856" cy="60960"/>
          </a:xfrm>
          <a:prstGeom prst="roundRect">
            <a:avLst>
              <a:gd name="adj" fmla="val 37277"/>
            </a:avLst>
          </a:prstGeom>
          <a:solidFill>
            <a:srgbClr val="3E2513"/>
          </a:solidFill>
          <a:ln/>
        </p:spPr>
      </p:sp>
      <p:sp>
        <p:nvSpPr>
          <p:cNvPr id="16" name="Shape 14"/>
          <p:cNvSpPr/>
          <p:nvPr/>
        </p:nvSpPr>
        <p:spPr>
          <a:xfrm>
            <a:off x="7087850" y="1730573"/>
            <a:ext cx="454462" cy="454462"/>
          </a:xfrm>
          <a:prstGeom prst="roundRect">
            <a:avLst>
              <a:gd name="adj" fmla="val 201205"/>
            </a:avLst>
          </a:prstGeom>
          <a:solidFill>
            <a:srgbClr val="3E2513"/>
          </a:solidFill>
          <a:ln/>
        </p:spPr>
      </p:sp>
      <p:sp>
        <p:nvSpPr>
          <p:cNvPr id="17" name="Text 15"/>
          <p:cNvSpPr/>
          <p:nvPr/>
        </p:nvSpPr>
        <p:spPr>
          <a:xfrm>
            <a:off x="7224177" y="1844159"/>
            <a:ext cx="181689" cy="227171"/>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Platypi Medium" pitchFamily="34" charset="0"/>
                <a:ea typeface="Platypi Medium" pitchFamily="34" charset="-122"/>
                <a:cs typeface="Platypi Medium" pitchFamily="34" charset="-120"/>
              </a:rPr>
              <a:t>2</a:t>
            </a:r>
            <a:endParaRPr lang="en-US" sz="1400" dirty="0"/>
          </a:p>
        </p:txBody>
      </p:sp>
      <p:sp>
        <p:nvSpPr>
          <p:cNvPr id="18" name="Text 16"/>
          <p:cNvSpPr/>
          <p:nvPr/>
        </p:nvSpPr>
        <p:spPr>
          <a:xfrm>
            <a:off x="5295900" y="2336483"/>
            <a:ext cx="3066812" cy="236696"/>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highlight>
                  <a:srgbClr val="E0FFE0"/>
                </a:highlight>
                <a:latin typeface="Platypi Medium" pitchFamily="34" charset="0"/>
                <a:ea typeface="Platypi Medium" pitchFamily="34" charset="-122"/>
                <a:cs typeface="Platypi Medium" pitchFamily="34" charset="-120"/>
              </a:rPr>
              <a:t>Category-wise Pizza Distribution</a:t>
            </a:r>
            <a:endParaRPr lang="en-US" sz="1450" dirty="0"/>
          </a:p>
        </p:txBody>
      </p:sp>
      <p:sp>
        <p:nvSpPr>
          <p:cNvPr id="19" name="Text 17"/>
          <p:cNvSpPr/>
          <p:nvPr/>
        </p:nvSpPr>
        <p:spPr>
          <a:xfrm>
            <a:off x="5295900" y="2664023"/>
            <a:ext cx="4038481" cy="726877"/>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Understanding the variety of pizzas within each category helps us gauge menu diversity and customer choice.</a:t>
            </a:r>
            <a:endParaRPr lang="en-US" sz="1150" dirty="0"/>
          </a:p>
        </p:txBody>
      </p:sp>
      <p:sp>
        <p:nvSpPr>
          <p:cNvPr id="20" name="Shape 18"/>
          <p:cNvSpPr/>
          <p:nvPr/>
        </p:nvSpPr>
        <p:spPr>
          <a:xfrm>
            <a:off x="5295900" y="3561278"/>
            <a:ext cx="4038481" cy="711756"/>
          </a:xfrm>
          <a:prstGeom prst="roundRect">
            <a:avLst>
              <a:gd name="adj" fmla="val 3193"/>
            </a:avLst>
          </a:prstGeom>
          <a:solidFill>
            <a:srgbClr val="F2F2F2"/>
          </a:solidFill>
          <a:ln/>
        </p:spPr>
      </p:sp>
      <p:sp>
        <p:nvSpPr>
          <p:cNvPr id="21" name="Shape 19"/>
          <p:cNvSpPr/>
          <p:nvPr/>
        </p:nvSpPr>
        <p:spPr>
          <a:xfrm>
            <a:off x="5288399" y="3561278"/>
            <a:ext cx="4053483" cy="711756"/>
          </a:xfrm>
          <a:prstGeom prst="roundRect">
            <a:avLst>
              <a:gd name="adj" fmla="val 3193"/>
            </a:avLst>
          </a:prstGeom>
          <a:solidFill>
            <a:srgbClr val="F2F2F2"/>
          </a:solidFill>
          <a:ln/>
        </p:spPr>
      </p:sp>
      <p:sp>
        <p:nvSpPr>
          <p:cNvPr id="22" name="Text 20"/>
          <p:cNvSpPr/>
          <p:nvPr/>
        </p:nvSpPr>
        <p:spPr>
          <a:xfrm>
            <a:off x="5439847" y="3674864"/>
            <a:ext cx="3750588" cy="484584"/>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highlight>
                  <a:srgbClr val="F2F2F2"/>
                </a:highlight>
                <a:latin typeface="Consolas" pitchFamily="34" charset="0"/>
                <a:ea typeface="Consolas" pitchFamily="34" charset="-122"/>
                <a:cs typeface="Consolas" pitchFamily="34" charset="-120"/>
              </a:rPr>
              <a:t>select category , count(name) from pizza_typesgroup by category;</a:t>
            </a:r>
            <a:endParaRPr lang="en-US" sz="1150" dirty="0"/>
          </a:p>
        </p:txBody>
      </p:sp>
      <p:sp>
        <p:nvSpPr>
          <p:cNvPr id="23" name="Text 21"/>
          <p:cNvSpPr/>
          <p:nvPr/>
        </p:nvSpPr>
        <p:spPr>
          <a:xfrm>
            <a:off x="5295900" y="4443413"/>
            <a:ext cx="4038481" cy="969169"/>
          </a:xfrm>
          <a:prstGeom prst="rect">
            <a:avLst/>
          </a:prstGeom>
          <a:noFill/>
          <a:ln/>
        </p:spPr>
        <p:txBody>
          <a:bodyPr wrap="square" lIns="0" tIns="0" rIns="0" bIns="0" rtlCol="0" anchor="t"/>
          <a:lstStyle/>
          <a:p>
            <a:pPr algn="l" indent="0" marL="0">
              <a:lnSpc>
                <a:spcPts val="1900"/>
              </a:lnSpc>
              <a:buNone/>
            </a:pPr>
            <a:r>
              <a:rPr lang="en-US" sz="1150" b="1" dirty="0">
                <a:solidFill>
                  <a:srgbClr val="504C49"/>
                </a:solidFill>
                <a:latin typeface="Source Serif 4" pitchFamily="34" charset="0"/>
                <a:ea typeface="Source Serif 4" pitchFamily="34" charset="-122"/>
                <a:cs typeface="Source Serif 4" pitchFamily="34" charset="-120"/>
              </a:rPr>
              <a:t>Insight:</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The 'Classic' category boasts the most variety with </a:t>
            </a:r>
            <a:pPr algn="l" indent="0" marL="0">
              <a:lnSpc>
                <a:spcPts val="1900"/>
              </a:lnSpc>
              <a:buNone/>
            </a:pPr>
            <a:r>
              <a:rPr lang="en-US" sz="1150" dirty="0">
                <a:solidFill>
                  <a:srgbClr val="FF0000"/>
                </a:solidFill>
                <a:latin typeface="Source Serif 4" pitchFamily="34" charset="0"/>
                <a:ea typeface="Source Serif 4" pitchFamily="34" charset="-122"/>
                <a:cs typeface="Source Serif 4" pitchFamily="34" charset="-120"/>
              </a:rPr>
              <a:t>9 different pizza types</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followed by 'Supreme' with 5, and 'Veggie' with 4, indicating strong menu diversity in popular segments.</a:t>
            </a:r>
            <a:endParaRPr lang="en-US" sz="1150" dirty="0"/>
          </a:p>
        </p:txBody>
      </p:sp>
      <p:sp>
        <p:nvSpPr>
          <p:cNvPr id="24" name="Shape 22"/>
          <p:cNvSpPr/>
          <p:nvPr/>
        </p:nvSpPr>
        <p:spPr>
          <a:xfrm>
            <a:off x="9652516" y="1957745"/>
            <a:ext cx="4371856" cy="5317569"/>
          </a:xfrm>
          <a:prstGeom prst="roundRect">
            <a:avLst>
              <a:gd name="adj" fmla="val 1673"/>
            </a:avLst>
          </a:prstGeom>
          <a:solidFill>
            <a:srgbClr val="FFFFFF"/>
          </a:solidFill>
          <a:ln/>
        </p:spPr>
      </p:sp>
      <p:sp>
        <p:nvSpPr>
          <p:cNvPr id="25" name="Shape 23"/>
          <p:cNvSpPr/>
          <p:nvPr/>
        </p:nvSpPr>
        <p:spPr>
          <a:xfrm>
            <a:off x="9652516" y="1942505"/>
            <a:ext cx="4371856" cy="60960"/>
          </a:xfrm>
          <a:prstGeom prst="roundRect">
            <a:avLst>
              <a:gd name="adj" fmla="val 37277"/>
            </a:avLst>
          </a:prstGeom>
          <a:solidFill>
            <a:srgbClr val="3E2513"/>
          </a:solidFill>
          <a:ln/>
        </p:spPr>
      </p:sp>
      <p:sp>
        <p:nvSpPr>
          <p:cNvPr id="26" name="Shape 24"/>
          <p:cNvSpPr/>
          <p:nvPr/>
        </p:nvSpPr>
        <p:spPr>
          <a:xfrm>
            <a:off x="11611154" y="1730573"/>
            <a:ext cx="454462" cy="454462"/>
          </a:xfrm>
          <a:prstGeom prst="roundRect">
            <a:avLst>
              <a:gd name="adj" fmla="val 201205"/>
            </a:avLst>
          </a:prstGeom>
          <a:solidFill>
            <a:srgbClr val="3E2513"/>
          </a:solidFill>
          <a:ln/>
        </p:spPr>
      </p:sp>
      <p:sp>
        <p:nvSpPr>
          <p:cNvPr id="27" name="Text 25"/>
          <p:cNvSpPr/>
          <p:nvPr/>
        </p:nvSpPr>
        <p:spPr>
          <a:xfrm>
            <a:off x="11747480" y="1844159"/>
            <a:ext cx="181689" cy="227171"/>
          </a:xfrm>
          <a:prstGeom prst="rect">
            <a:avLst/>
          </a:prstGeom>
          <a:noFill/>
          <a:ln/>
        </p:spPr>
        <p:txBody>
          <a:bodyPr wrap="none" lIns="0" tIns="0" rIns="0" bIns="0" rtlCol="0" anchor="t"/>
          <a:lstStyle/>
          <a:p>
            <a:pPr algn="l" indent="0" marL="0">
              <a:lnSpc>
                <a:spcPts val="2250"/>
              </a:lnSpc>
              <a:buNone/>
            </a:pPr>
            <a:r>
              <a:rPr lang="en-US" sz="1400" dirty="0">
                <a:solidFill>
                  <a:srgbClr val="FFFFFF"/>
                </a:solidFill>
                <a:latin typeface="Platypi Medium" pitchFamily="34" charset="0"/>
                <a:ea typeface="Platypi Medium" pitchFamily="34" charset="-122"/>
                <a:cs typeface="Platypi Medium" pitchFamily="34" charset="-120"/>
              </a:rPr>
              <a:t>3</a:t>
            </a:r>
            <a:endParaRPr lang="en-US" sz="1400" dirty="0"/>
          </a:p>
        </p:txBody>
      </p:sp>
      <p:sp>
        <p:nvSpPr>
          <p:cNvPr id="28" name="Text 26"/>
          <p:cNvSpPr/>
          <p:nvPr/>
        </p:nvSpPr>
        <p:spPr>
          <a:xfrm>
            <a:off x="9819203" y="2336483"/>
            <a:ext cx="2130862" cy="236696"/>
          </a:xfrm>
          <a:prstGeom prst="rect">
            <a:avLst/>
          </a:prstGeom>
          <a:noFill/>
          <a:ln/>
        </p:spPr>
        <p:txBody>
          <a:bodyPr wrap="none" lIns="0" tIns="0" rIns="0" bIns="0" rtlCol="0" anchor="t"/>
          <a:lstStyle/>
          <a:p>
            <a:pPr algn="l" indent="0" marL="0">
              <a:lnSpc>
                <a:spcPts val="1850"/>
              </a:lnSpc>
              <a:buNone/>
            </a:pPr>
            <a:r>
              <a:rPr lang="en-US" sz="1450" dirty="0">
                <a:solidFill>
                  <a:srgbClr val="504C49"/>
                </a:solidFill>
                <a:highlight>
                  <a:srgbClr val="E0FFE0"/>
                </a:highlight>
                <a:latin typeface="Platypi Medium" pitchFamily="34" charset="0"/>
                <a:ea typeface="Platypi Medium" pitchFamily="34" charset="-122"/>
                <a:cs typeface="Platypi Medium" pitchFamily="34" charset="-120"/>
              </a:rPr>
              <a:t>Average Pizzas per Day</a:t>
            </a:r>
            <a:endParaRPr lang="en-US" sz="1450" dirty="0"/>
          </a:p>
        </p:txBody>
      </p:sp>
      <p:sp>
        <p:nvSpPr>
          <p:cNvPr id="29" name="Text 27"/>
          <p:cNvSpPr/>
          <p:nvPr/>
        </p:nvSpPr>
        <p:spPr>
          <a:xfrm>
            <a:off x="9819203" y="2664023"/>
            <a:ext cx="4038481" cy="484584"/>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This metric provides a daily baseline for operational planning and capacity management.</a:t>
            </a:r>
            <a:endParaRPr lang="en-US" sz="1150" dirty="0"/>
          </a:p>
        </p:txBody>
      </p:sp>
      <p:sp>
        <p:nvSpPr>
          <p:cNvPr id="30" name="Shape 28"/>
          <p:cNvSpPr/>
          <p:nvPr/>
        </p:nvSpPr>
        <p:spPr>
          <a:xfrm>
            <a:off x="9819203" y="3318986"/>
            <a:ext cx="4038481" cy="3134678"/>
          </a:xfrm>
          <a:prstGeom prst="roundRect">
            <a:avLst>
              <a:gd name="adj" fmla="val 725"/>
            </a:avLst>
          </a:prstGeom>
          <a:solidFill>
            <a:srgbClr val="F2F2F2"/>
          </a:solidFill>
          <a:ln/>
        </p:spPr>
      </p:sp>
      <p:sp>
        <p:nvSpPr>
          <p:cNvPr id="31" name="Shape 29"/>
          <p:cNvSpPr/>
          <p:nvPr/>
        </p:nvSpPr>
        <p:spPr>
          <a:xfrm>
            <a:off x="9811702" y="3318986"/>
            <a:ext cx="4053483" cy="3134678"/>
          </a:xfrm>
          <a:prstGeom prst="roundRect">
            <a:avLst>
              <a:gd name="adj" fmla="val 725"/>
            </a:avLst>
          </a:prstGeom>
          <a:solidFill>
            <a:srgbClr val="F2F2F2"/>
          </a:solidFill>
          <a:ln/>
        </p:spPr>
      </p:sp>
      <p:sp>
        <p:nvSpPr>
          <p:cNvPr id="32" name="Text 30"/>
          <p:cNvSpPr/>
          <p:nvPr/>
        </p:nvSpPr>
        <p:spPr>
          <a:xfrm>
            <a:off x="9963150" y="3432572"/>
            <a:ext cx="3750588" cy="2907506"/>
          </a:xfrm>
          <a:prstGeom prst="rect">
            <a:avLst/>
          </a:prstGeom>
          <a:noFill/>
          <a:ln/>
        </p:spPr>
        <p:txBody>
          <a:bodyPr wrap="square" lIns="0" tIns="0" rIns="0" bIns="0" rtlCol="0" anchor="t"/>
          <a:lstStyle/>
          <a:p>
            <a:pPr algn="l" indent="0" marL="0">
              <a:lnSpc>
                <a:spcPts val="1900"/>
              </a:lnSpc>
              <a:buNone/>
            </a:pPr>
            <a:r>
              <a:rPr lang="en-US" sz="1150" dirty="0">
                <a:solidFill>
                  <a:srgbClr val="504C49"/>
                </a:solidFill>
                <a:highlight>
                  <a:srgbClr val="F2F2F2"/>
                </a:highlight>
                <a:latin typeface="Consolas" pitchFamily="34" charset="0"/>
                <a:ea typeface="Consolas" pitchFamily="34" charset="-122"/>
                <a:cs typeface="Consolas" pitchFamily="34" charset="-120"/>
              </a:rPr>
              <a:t>SELECT    ROUND(AVG(quantity), 0)FROM (    SELECT        orders.order_date, SUM(order_details.quantity) AS quantity    FROM        orders        JOIN order_details ON orders.order_id = order_details.order_id    GROUP BY orders.order_date) AS order_quantity;</a:t>
            </a:r>
            <a:endParaRPr lang="en-US" sz="1150" dirty="0"/>
          </a:p>
        </p:txBody>
      </p:sp>
      <p:sp>
        <p:nvSpPr>
          <p:cNvPr id="33" name="Text 31"/>
          <p:cNvSpPr/>
          <p:nvPr/>
        </p:nvSpPr>
        <p:spPr>
          <a:xfrm>
            <a:off x="9819203" y="6624042"/>
            <a:ext cx="4038481" cy="484584"/>
          </a:xfrm>
          <a:prstGeom prst="rect">
            <a:avLst/>
          </a:prstGeom>
          <a:noFill/>
          <a:ln/>
        </p:spPr>
        <p:txBody>
          <a:bodyPr wrap="square" lIns="0" tIns="0" rIns="0" bIns="0" rtlCol="0" anchor="t"/>
          <a:lstStyle/>
          <a:p>
            <a:pPr algn="l" indent="0" marL="0">
              <a:lnSpc>
                <a:spcPts val="1900"/>
              </a:lnSpc>
              <a:buNone/>
            </a:pPr>
            <a:r>
              <a:rPr lang="en-US" sz="1150" b="1" dirty="0">
                <a:solidFill>
                  <a:srgbClr val="504C49"/>
                </a:solidFill>
                <a:latin typeface="Source Serif 4" pitchFamily="34" charset="0"/>
                <a:ea typeface="Source Serif 4" pitchFamily="34" charset="-122"/>
                <a:cs typeface="Source Serif 4" pitchFamily="34" charset="-120"/>
              </a:rPr>
              <a:t>Insight:</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On average, </a:t>
            </a:r>
            <a:pPr algn="l" indent="0" marL="0">
              <a:lnSpc>
                <a:spcPts val="1900"/>
              </a:lnSpc>
              <a:buNone/>
            </a:pPr>
            <a:r>
              <a:rPr lang="en-US" sz="1150" dirty="0">
                <a:solidFill>
                  <a:srgbClr val="FF0000"/>
                </a:solidFill>
                <a:latin typeface="Source Serif 4" pitchFamily="34" charset="0"/>
                <a:ea typeface="Source Serif 4" pitchFamily="34" charset="-122"/>
                <a:cs typeface="Source Serif 4" pitchFamily="34" charset="-120"/>
              </a:rPr>
              <a:t>556 pizzas</a:t>
            </a:r>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 are ordered per day, highlighting consistent daily demand.</a:t>
            </a:r>
            <a:endParaRPr lang="en-US" sz="1150" dirty="0"/>
          </a:p>
        </p:txBody>
      </p:sp>
      <p:sp>
        <p:nvSpPr>
          <p:cNvPr id="34" name="Text 32"/>
          <p:cNvSpPr/>
          <p:nvPr/>
        </p:nvSpPr>
        <p:spPr>
          <a:xfrm>
            <a:off x="605909" y="7445693"/>
            <a:ext cx="13418582" cy="242292"/>
          </a:xfrm>
          <a:prstGeom prst="rect">
            <a:avLst/>
          </a:prstGeom>
          <a:noFill/>
          <a:ln/>
        </p:spPr>
        <p:txBody>
          <a:bodyPr wrap="none" lIns="0" tIns="0" rIns="0" bIns="0" rtlCol="0" anchor="t"/>
          <a:lstStyle/>
          <a:p>
            <a:pPr algn="l" indent="0" marL="0">
              <a:lnSpc>
                <a:spcPts val="1900"/>
              </a:lnSpc>
              <a:buNone/>
            </a:pPr>
            <a:r>
              <a:rPr lang="en-US" sz="1150" dirty="0">
                <a:solidFill>
                  <a:srgbClr val="504C49"/>
                </a:solidFill>
                <a:latin typeface="Source Serif 4" pitchFamily="34" charset="0"/>
                <a:ea typeface="Source Serif 4" pitchFamily="34" charset="-122"/>
                <a:cs typeface="Source Serif 4" pitchFamily="34" charset="-120"/>
              </a:rPr>
              <a:t>These insights provide actionable intelligence for optimising staffing, menu development, and daily inventory management.</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490895" y="432911"/>
            <a:ext cx="7389852" cy="383500"/>
          </a:xfrm>
          <a:prstGeom prst="rect">
            <a:avLst/>
          </a:prstGeom>
          <a:noFill/>
          <a:ln/>
        </p:spPr>
        <p:txBody>
          <a:bodyPr wrap="none" lIns="0" tIns="0" rIns="0" bIns="0" rtlCol="0" anchor="t"/>
          <a:lstStyle/>
          <a:p>
            <a:pPr algn="l" indent="0" marL="0">
              <a:lnSpc>
                <a:spcPts val="3000"/>
              </a:lnSpc>
              <a:buNone/>
            </a:pPr>
            <a:r>
              <a:rPr lang="en-US" sz="2400" dirty="0">
                <a:solidFill>
                  <a:srgbClr val="201B18"/>
                </a:solidFill>
                <a:latin typeface="Platypi Medium" pitchFamily="34" charset="0"/>
                <a:ea typeface="Platypi Medium" pitchFamily="34" charset="-122"/>
                <a:cs typeface="Platypi Medium" pitchFamily="34" charset="-120"/>
              </a:rPr>
              <a:t>Revenue &amp; Quantity Analysis with SQL Examples</a:t>
            </a:r>
            <a:endParaRPr lang="en-US" sz="2400" dirty="0"/>
          </a:p>
        </p:txBody>
      </p:sp>
      <p:sp>
        <p:nvSpPr>
          <p:cNvPr id="3" name="Text 1"/>
          <p:cNvSpPr/>
          <p:nvPr/>
        </p:nvSpPr>
        <p:spPr>
          <a:xfrm>
            <a:off x="490895" y="1061799"/>
            <a:ext cx="13648611" cy="196334"/>
          </a:xfrm>
          <a:prstGeom prst="rect">
            <a:avLst/>
          </a:prstGeom>
          <a:noFill/>
          <a:ln/>
        </p:spPr>
        <p:txBody>
          <a:bodyPr wrap="none" lIns="0" tIns="0" rIns="0" bIns="0" rtlCol="0" anchor="t"/>
          <a:lstStyle/>
          <a:p>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We continue our detailed analysis, leveraging SQL to pinpoint key revenue drivers and understand the proportional contribution of each pizza type to our overall sales performance.</a:t>
            </a:r>
            <a:endParaRPr lang="en-US" sz="950" dirty="0"/>
          </a:p>
        </p:txBody>
      </p:sp>
      <p:sp>
        <p:nvSpPr>
          <p:cNvPr id="4" name="Shape 2"/>
          <p:cNvSpPr/>
          <p:nvPr/>
        </p:nvSpPr>
        <p:spPr>
          <a:xfrm>
            <a:off x="490895" y="1580198"/>
            <a:ext cx="6762988" cy="5882164"/>
          </a:xfrm>
          <a:prstGeom prst="roundRect">
            <a:avLst>
              <a:gd name="adj" fmla="val 1244"/>
            </a:avLst>
          </a:prstGeom>
          <a:solidFill>
            <a:srgbClr val="FFFFFF"/>
          </a:solidFill>
          <a:ln/>
        </p:spPr>
      </p:sp>
      <p:sp>
        <p:nvSpPr>
          <p:cNvPr id="5" name="Shape 3"/>
          <p:cNvSpPr/>
          <p:nvPr/>
        </p:nvSpPr>
        <p:spPr>
          <a:xfrm>
            <a:off x="490895" y="1564957"/>
            <a:ext cx="6762988" cy="60960"/>
          </a:xfrm>
          <a:prstGeom prst="roundRect">
            <a:avLst>
              <a:gd name="adj" fmla="val 30201"/>
            </a:avLst>
          </a:prstGeom>
          <a:solidFill>
            <a:srgbClr val="3E2513"/>
          </a:solidFill>
          <a:ln/>
        </p:spPr>
      </p:sp>
      <p:sp>
        <p:nvSpPr>
          <p:cNvPr id="6" name="Shape 4"/>
          <p:cNvSpPr/>
          <p:nvPr/>
        </p:nvSpPr>
        <p:spPr>
          <a:xfrm>
            <a:off x="3688318" y="1396127"/>
            <a:ext cx="368141" cy="368141"/>
          </a:xfrm>
          <a:prstGeom prst="roundRect">
            <a:avLst>
              <a:gd name="adj" fmla="val 248383"/>
            </a:avLst>
          </a:prstGeom>
          <a:solidFill>
            <a:srgbClr val="3E2513"/>
          </a:solidFill>
          <a:ln/>
        </p:spPr>
      </p:sp>
      <p:sp>
        <p:nvSpPr>
          <p:cNvPr id="7" name="Text 5"/>
          <p:cNvSpPr/>
          <p:nvPr/>
        </p:nvSpPr>
        <p:spPr>
          <a:xfrm>
            <a:off x="3798689" y="1488162"/>
            <a:ext cx="147280" cy="184071"/>
          </a:xfrm>
          <a:prstGeom prst="rect">
            <a:avLst/>
          </a:prstGeom>
          <a:noFill/>
          <a:ln/>
        </p:spPr>
        <p:txBody>
          <a:bodyPr wrap="none" lIns="0" tIns="0" rIns="0" bIns="0" rtlCol="0" anchor="t"/>
          <a:lstStyle/>
          <a:p>
            <a:pPr algn="l" indent="0" marL="0">
              <a:lnSpc>
                <a:spcPts val="1850"/>
              </a:lnSpc>
              <a:buNone/>
            </a:pPr>
            <a:r>
              <a:rPr lang="en-US" sz="1150" dirty="0">
                <a:solidFill>
                  <a:srgbClr val="FFFFFF"/>
                </a:solidFill>
                <a:latin typeface="Platypi Medium" pitchFamily="34" charset="0"/>
                <a:ea typeface="Platypi Medium" pitchFamily="34" charset="-122"/>
                <a:cs typeface="Platypi Medium" pitchFamily="34" charset="-120"/>
              </a:rPr>
              <a:t>1</a:t>
            </a:r>
            <a:endParaRPr lang="en-US" sz="1150" dirty="0"/>
          </a:p>
        </p:txBody>
      </p:sp>
      <p:sp>
        <p:nvSpPr>
          <p:cNvPr id="8" name="Text 6"/>
          <p:cNvSpPr/>
          <p:nvPr/>
        </p:nvSpPr>
        <p:spPr>
          <a:xfrm>
            <a:off x="628769" y="1887022"/>
            <a:ext cx="2230398" cy="191810"/>
          </a:xfrm>
          <a:prstGeom prst="rect">
            <a:avLst/>
          </a:prstGeom>
          <a:noFill/>
          <a:ln/>
        </p:spPr>
        <p:txBody>
          <a:bodyPr wrap="none" lIns="0" tIns="0" rIns="0" bIns="0" rtlCol="0" anchor="t"/>
          <a:lstStyle/>
          <a:p>
            <a:pPr algn="l" indent="0" marL="0">
              <a:lnSpc>
                <a:spcPts val="1500"/>
              </a:lnSpc>
              <a:buNone/>
            </a:pPr>
            <a:r>
              <a:rPr lang="en-US" sz="1200" dirty="0">
                <a:solidFill>
                  <a:srgbClr val="504C49"/>
                </a:solidFill>
                <a:highlight>
                  <a:srgbClr val="E0FFE0"/>
                </a:highlight>
                <a:latin typeface="Platypi Medium" pitchFamily="34" charset="0"/>
                <a:ea typeface="Platypi Medium" pitchFamily="34" charset="-122"/>
                <a:cs typeface="Platypi Medium" pitchFamily="34" charset="-120"/>
              </a:rPr>
              <a:t>Top 3 Pizza Types by Revenue</a:t>
            </a:r>
            <a:endParaRPr lang="en-US" sz="1200" dirty="0"/>
          </a:p>
        </p:txBody>
      </p:sp>
      <p:sp>
        <p:nvSpPr>
          <p:cNvPr id="9" name="Text 7"/>
          <p:cNvSpPr/>
          <p:nvPr/>
        </p:nvSpPr>
        <p:spPr>
          <a:xfrm>
            <a:off x="628769" y="2152412"/>
            <a:ext cx="6487239" cy="196334"/>
          </a:xfrm>
          <a:prstGeom prst="rect">
            <a:avLst/>
          </a:prstGeom>
          <a:noFill/>
          <a:ln/>
        </p:spPr>
        <p:txBody>
          <a:bodyPr wrap="none" lIns="0" tIns="0" rIns="0" bIns="0" rtlCol="0" anchor="t"/>
          <a:lstStyle/>
          <a:p>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This query identifies our highest-earning pizzas, critical for strategic menu focus and promotions.</a:t>
            </a:r>
            <a:endParaRPr lang="en-US" sz="950" dirty="0"/>
          </a:p>
        </p:txBody>
      </p:sp>
      <p:sp>
        <p:nvSpPr>
          <p:cNvPr id="10" name="Shape 8"/>
          <p:cNvSpPr/>
          <p:nvPr/>
        </p:nvSpPr>
        <p:spPr>
          <a:xfrm>
            <a:off x="628769" y="2486739"/>
            <a:ext cx="6487239" cy="1362075"/>
          </a:xfrm>
          <a:prstGeom prst="roundRect">
            <a:avLst>
              <a:gd name="adj" fmla="val 1352"/>
            </a:avLst>
          </a:prstGeom>
          <a:solidFill>
            <a:srgbClr val="F2F2F2"/>
          </a:solidFill>
          <a:ln/>
        </p:spPr>
      </p:sp>
      <p:sp>
        <p:nvSpPr>
          <p:cNvPr id="11" name="Shape 9"/>
          <p:cNvSpPr/>
          <p:nvPr/>
        </p:nvSpPr>
        <p:spPr>
          <a:xfrm>
            <a:off x="622697" y="2486739"/>
            <a:ext cx="6499384" cy="1362075"/>
          </a:xfrm>
          <a:prstGeom prst="roundRect">
            <a:avLst>
              <a:gd name="adj" fmla="val 1352"/>
            </a:avLst>
          </a:prstGeom>
          <a:solidFill>
            <a:srgbClr val="F2F2F2"/>
          </a:solidFill>
          <a:ln/>
        </p:spPr>
      </p:sp>
      <p:sp>
        <p:nvSpPr>
          <p:cNvPr id="12" name="Text 10"/>
          <p:cNvSpPr/>
          <p:nvPr/>
        </p:nvSpPr>
        <p:spPr>
          <a:xfrm>
            <a:off x="745331" y="2578775"/>
            <a:ext cx="6254115" cy="1178004"/>
          </a:xfrm>
          <a:prstGeom prst="rect">
            <a:avLst/>
          </a:prstGeom>
          <a:noFill/>
          <a:ln/>
        </p:spPr>
        <p:txBody>
          <a:bodyPr wrap="square" lIns="0" tIns="0" rIns="0" bIns="0" rtlCol="0" anchor="t"/>
          <a:lstStyle/>
          <a:p>
            <a:pPr algn="l" indent="0" marL="0">
              <a:lnSpc>
                <a:spcPts val="1500"/>
              </a:lnSpc>
              <a:buNone/>
            </a:pPr>
            <a:r>
              <a:rPr lang="en-US" sz="950" dirty="0">
                <a:solidFill>
                  <a:srgbClr val="504C49"/>
                </a:solidFill>
                <a:highlight>
                  <a:srgbClr val="F2F2F2"/>
                </a:highlight>
                <a:latin typeface="Consolas" pitchFamily="34" charset="0"/>
                <a:ea typeface="Consolas" pitchFamily="34" charset="-122"/>
                <a:cs typeface="Consolas" pitchFamily="34" charset="-120"/>
              </a:rPr>
              <a:t>select pizza_types.name,    sum(order_details.quantity * pizzas.price) as revenuefrom pizza_types join pizzas    on pizzas.pizza_type_id = pizza_types.pizza_type_id    join order_details on order_details.pizza_id = pizzas.pizza_idgroup by pizza_types.name order by revenue desc limit 3;</a:t>
            </a:r>
            <a:endParaRPr lang="en-US" sz="950" dirty="0"/>
          </a:p>
        </p:txBody>
      </p:sp>
      <p:sp>
        <p:nvSpPr>
          <p:cNvPr id="13" name="Text 11"/>
          <p:cNvSpPr/>
          <p:nvPr/>
        </p:nvSpPr>
        <p:spPr>
          <a:xfrm>
            <a:off x="628769" y="3986808"/>
            <a:ext cx="6487239" cy="589002"/>
          </a:xfrm>
          <a:prstGeom prst="rect">
            <a:avLst/>
          </a:prstGeom>
          <a:noFill/>
          <a:ln/>
        </p:spPr>
        <p:txBody>
          <a:bodyPr wrap="square" lIns="0" tIns="0" rIns="0" bIns="0" rtlCol="0" anchor="t"/>
          <a:lstStyle/>
          <a:p>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Insight:</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The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Classic Deluxe Pizza</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continues to be our top revenue generator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$60,834</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followed by the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Barbecue Chicken Pizza</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$42,768</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and the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The Thai Chicken Pizza</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$37,842</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highlighting their significant contribution to overall sales.</a:t>
            </a:r>
            <a:endParaRPr lang="en-US" sz="950" dirty="0"/>
          </a:p>
        </p:txBody>
      </p:sp>
      <p:sp>
        <p:nvSpPr>
          <p:cNvPr id="14" name="Shape 12"/>
          <p:cNvSpPr/>
          <p:nvPr/>
        </p:nvSpPr>
        <p:spPr>
          <a:xfrm>
            <a:off x="7376517" y="1580198"/>
            <a:ext cx="6762988" cy="5882164"/>
          </a:xfrm>
          <a:prstGeom prst="roundRect">
            <a:avLst>
              <a:gd name="adj" fmla="val 1244"/>
            </a:avLst>
          </a:prstGeom>
          <a:solidFill>
            <a:srgbClr val="FFFFFF"/>
          </a:solidFill>
          <a:ln/>
        </p:spPr>
      </p:sp>
      <p:sp>
        <p:nvSpPr>
          <p:cNvPr id="15" name="Shape 13"/>
          <p:cNvSpPr/>
          <p:nvPr/>
        </p:nvSpPr>
        <p:spPr>
          <a:xfrm>
            <a:off x="7376517" y="1564957"/>
            <a:ext cx="6762988" cy="60960"/>
          </a:xfrm>
          <a:prstGeom prst="roundRect">
            <a:avLst>
              <a:gd name="adj" fmla="val 30201"/>
            </a:avLst>
          </a:prstGeom>
          <a:solidFill>
            <a:srgbClr val="3E2513"/>
          </a:solidFill>
          <a:ln/>
        </p:spPr>
      </p:sp>
      <p:sp>
        <p:nvSpPr>
          <p:cNvPr id="16" name="Shape 14"/>
          <p:cNvSpPr/>
          <p:nvPr/>
        </p:nvSpPr>
        <p:spPr>
          <a:xfrm>
            <a:off x="10573941" y="1396127"/>
            <a:ext cx="368141" cy="368141"/>
          </a:xfrm>
          <a:prstGeom prst="roundRect">
            <a:avLst>
              <a:gd name="adj" fmla="val 248383"/>
            </a:avLst>
          </a:prstGeom>
          <a:solidFill>
            <a:srgbClr val="3E2513"/>
          </a:solidFill>
          <a:ln/>
        </p:spPr>
      </p:sp>
      <p:sp>
        <p:nvSpPr>
          <p:cNvPr id="17" name="Text 15"/>
          <p:cNvSpPr/>
          <p:nvPr/>
        </p:nvSpPr>
        <p:spPr>
          <a:xfrm>
            <a:off x="10684312" y="1488162"/>
            <a:ext cx="147280" cy="184071"/>
          </a:xfrm>
          <a:prstGeom prst="rect">
            <a:avLst/>
          </a:prstGeom>
          <a:noFill/>
          <a:ln/>
        </p:spPr>
        <p:txBody>
          <a:bodyPr wrap="none" lIns="0" tIns="0" rIns="0" bIns="0" rtlCol="0" anchor="t"/>
          <a:lstStyle/>
          <a:p>
            <a:pPr algn="l" indent="0" marL="0">
              <a:lnSpc>
                <a:spcPts val="1850"/>
              </a:lnSpc>
              <a:buNone/>
            </a:pPr>
            <a:r>
              <a:rPr lang="en-US" sz="1150" dirty="0">
                <a:solidFill>
                  <a:srgbClr val="FFFFFF"/>
                </a:solidFill>
                <a:latin typeface="Platypi Medium" pitchFamily="34" charset="0"/>
                <a:ea typeface="Platypi Medium" pitchFamily="34" charset="-122"/>
                <a:cs typeface="Platypi Medium" pitchFamily="34" charset="-120"/>
              </a:rPr>
              <a:t>2</a:t>
            </a:r>
            <a:endParaRPr lang="en-US" sz="1150" dirty="0"/>
          </a:p>
        </p:txBody>
      </p:sp>
      <p:sp>
        <p:nvSpPr>
          <p:cNvPr id="18" name="Text 16"/>
          <p:cNvSpPr/>
          <p:nvPr/>
        </p:nvSpPr>
        <p:spPr>
          <a:xfrm>
            <a:off x="7514392" y="1887022"/>
            <a:ext cx="3599497" cy="191810"/>
          </a:xfrm>
          <a:prstGeom prst="rect">
            <a:avLst/>
          </a:prstGeom>
          <a:noFill/>
          <a:ln/>
        </p:spPr>
        <p:txBody>
          <a:bodyPr wrap="none" lIns="0" tIns="0" rIns="0" bIns="0" rtlCol="0" anchor="t"/>
          <a:lstStyle/>
          <a:p>
            <a:pPr algn="l" indent="0" marL="0">
              <a:lnSpc>
                <a:spcPts val="1500"/>
              </a:lnSpc>
              <a:buNone/>
            </a:pPr>
            <a:r>
              <a:rPr lang="en-US" sz="1200" dirty="0">
                <a:solidFill>
                  <a:srgbClr val="504C49"/>
                </a:solidFill>
                <a:highlight>
                  <a:srgbClr val="E0FFE0"/>
                </a:highlight>
                <a:latin typeface="Platypi Medium" pitchFamily="34" charset="0"/>
                <a:ea typeface="Platypi Medium" pitchFamily="34" charset="-122"/>
                <a:cs typeface="Platypi Medium" pitchFamily="34" charset="-120"/>
              </a:rPr>
              <a:t>Percentage Contribution of Each Pizza Category</a:t>
            </a:r>
            <a:endParaRPr lang="en-US" sz="1200" dirty="0"/>
          </a:p>
        </p:txBody>
      </p:sp>
      <p:sp>
        <p:nvSpPr>
          <p:cNvPr id="19" name="Text 17"/>
          <p:cNvSpPr/>
          <p:nvPr/>
        </p:nvSpPr>
        <p:spPr>
          <a:xfrm>
            <a:off x="7514392" y="2152412"/>
            <a:ext cx="6487239" cy="392668"/>
          </a:xfrm>
          <a:prstGeom prst="rect">
            <a:avLst/>
          </a:prstGeom>
          <a:noFill/>
          <a:ln/>
        </p:spPr>
        <p:txBody>
          <a:bodyPr wrap="square" lIns="0" tIns="0" rIns="0" bIns="0" rtlCol="0" anchor="t"/>
          <a:lstStyle/>
          <a:p>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Understanding each category's revenue share helps in strategic pricing, marketing, and inventory management decisions.</a:t>
            </a:r>
            <a:endParaRPr lang="en-US" sz="950" dirty="0"/>
          </a:p>
        </p:txBody>
      </p:sp>
      <p:sp>
        <p:nvSpPr>
          <p:cNvPr id="20" name="Shape 18"/>
          <p:cNvSpPr/>
          <p:nvPr/>
        </p:nvSpPr>
        <p:spPr>
          <a:xfrm>
            <a:off x="7514392" y="2683073"/>
            <a:ext cx="6487239" cy="3914418"/>
          </a:xfrm>
          <a:prstGeom prst="roundRect">
            <a:avLst>
              <a:gd name="adj" fmla="val 470"/>
            </a:avLst>
          </a:prstGeom>
          <a:solidFill>
            <a:srgbClr val="F2F2F2"/>
          </a:solidFill>
          <a:ln/>
        </p:spPr>
      </p:sp>
      <p:sp>
        <p:nvSpPr>
          <p:cNvPr id="21" name="Shape 19"/>
          <p:cNvSpPr/>
          <p:nvPr/>
        </p:nvSpPr>
        <p:spPr>
          <a:xfrm>
            <a:off x="7508319" y="2683073"/>
            <a:ext cx="6499384" cy="3914418"/>
          </a:xfrm>
          <a:prstGeom prst="roundRect">
            <a:avLst>
              <a:gd name="adj" fmla="val 470"/>
            </a:avLst>
          </a:prstGeom>
          <a:solidFill>
            <a:srgbClr val="F2F2F2"/>
          </a:solidFill>
          <a:ln/>
        </p:spPr>
      </p:sp>
      <p:sp>
        <p:nvSpPr>
          <p:cNvPr id="22" name="Text 20"/>
          <p:cNvSpPr/>
          <p:nvPr/>
        </p:nvSpPr>
        <p:spPr>
          <a:xfrm>
            <a:off x="7630954" y="2775109"/>
            <a:ext cx="6254115" cy="3730347"/>
          </a:xfrm>
          <a:prstGeom prst="rect">
            <a:avLst/>
          </a:prstGeom>
          <a:noFill/>
          <a:ln/>
        </p:spPr>
        <p:txBody>
          <a:bodyPr wrap="square" lIns="0" tIns="0" rIns="0" bIns="0" rtlCol="0" anchor="t"/>
          <a:lstStyle/>
          <a:p>
            <a:pPr algn="l" indent="0" marL="0">
              <a:lnSpc>
                <a:spcPts val="1500"/>
              </a:lnSpc>
              <a:buNone/>
            </a:pPr>
            <a:r>
              <a:rPr lang="en-US" sz="950" dirty="0">
                <a:solidFill>
                  <a:srgbClr val="504C49"/>
                </a:solidFill>
                <a:highlight>
                  <a:srgbClr val="F2F2F2"/>
                </a:highlight>
                <a:latin typeface="Consolas" pitchFamily="34" charset="0"/>
                <a:ea typeface="Consolas" pitchFamily="34" charset="-122"/>
                <a:cs typeface="Consolas" pitchFamily="34" charset="-120"/>
              </a:rPr>
              <a:t>WITH type_contributions AS (    SELECT         pizza_types.category,        ROUND(SUM(order_details.quantity * pizzas.price), 2) AS revenue    FROM         order_details        JOIN pizzas ON pizzas.pizza_id = order_details.pizza_id        JOIN pizza_types ON pizza_types.pizza_type_id = pizzas.pizza_type_id    GROUP BY         pizza_types.category)SELECT     category,     revenue,    ROUND(revenue / (SELECT SUM(revenue) FROM type_contributions) * 100, 2) AS pct_contributionFROM     type_contributionsORDER BY     revenue DESC;</a:t>
            </a:r>
            <a:endParaRPr lang="en-US" sz="950" dirty="0"/>
          </a:p>
        </p:txBody>
      </p:sp>
      <p:sp>
        <p:nvSpPr>
          <p:cNvPr id="23" name="Text 21"/>
          <p:cNvSpPr/>
          <p:nvPr/>
        </p:nvSpPr>
        <p:spPr>
          <a:xfrm>
            <a:off x="7514392" y="6735485"/>
            <a:ext cx="6487239" cy="589002"/>
          </a:xfrm>
          <a:prstGeom prst="rect">
            <a:avLst/>
          </a:prstGeom>
          <a:noFill/>
          <a:ln/>
        </p:spPr>
        <p:txBody>
          <a:bodyPr wrap="square" lIns="0" tIns="0" rIns="0" bIns="0" rtlCol="0" anchor="t"/>
          <a:lstStyle/>
          <a:p>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Insight:</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The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Classic</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category contributes the most to revenue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26.9%</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followed by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Supreme</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25.5%</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Veggie</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22.3%</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and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Chicken</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a:t>
            </a:r>
            <a:pPr algn="l" indent="0" marL="0">
              <a:lnSpc>
                <a:spcPts val="1500"/>
              </a:lnSpc>
              <a:buNone/>
            </a:pPr>
            <a:r>
              <a:rPr lang="en-US" sz="950" b="1" dirty="0">
                <a:solidFill>
                  <a:srgbClr val="504C49"/>
                </a:solidFill>
                <a:latin typeface="Source Serif 4" pitchFamily="34" charset="0"/>
                <a:ea typeface="Source Serif 4" pitchFamily="34" charset="-122"/>
                <a:cs typeface="Source Serif 4" pitchFamily="34" charset="-120"/>
              </a:rPr>
              <a:t>20.8%</a:t>
            </a:r>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 demonstrating a balanced but slightly higher preference for traditional and premium options.</a:t>
            </a:r>
            <a:endParaRPr lang="en-US" sz="950" dirty="0"/>
          </a:p>
        </p:txBody>
      </p:sp>
      <p:sp>
        <p:nvSpPr>
          <p:cNvPr id="24" name="Text 22"/>
          <p:cNvSpPr/>
          <p:nvPr/>
        </p:nvSpPr>
        <p:spPr>
          <a:xfrm>
            <a:off x="490895" y="7600355"/>
            <a:ext cx="13648611" cy="196334"/>
          </a:xfrm>
          <a:prstGeom prst="rect">
            <a:avLst/>
          </a:prstGeom>
          <a:noFill/>
          <a:ln/>
        </p:spPr>
        <p:txBody>
          <a:bodyPr wrap="none" lIns="0" tIns="0" rIns="0" bIns="0" rtlCol="0" anchor="t"/>
          <a:lstStyle/>
          <a:p>
            <a:pPr algn="l" indent="0" marL="0">
              <a:lnSpc>
                <a:spcPts val="1500"/>
              </a:lnSpc>
              <a:buNone/>
            </a:pPr>
            <a:r>
              <a:rPr lang="en-US" sz="950" dirty="0">
                <a:solidFill>
                  <a:srgbClr val="504C49"/>
                </a:solidFill>
                <a:latin typeface="Source Serif 4" pitchFamily="34" charset="0"/>
                <a:ea typeface="Source Serif 4" pitchFamily="34" charset="-122"/>
                <a:cs typeface="Source Serif 4" pitchFamily="34" charset="-120"/>
              </a:rPr>
              <a:t>These detailed revenue insights are crucial for fine-tuning our menu, optimising marketing spend, and ensuring we stock the right pizzas to meet customer demand.</a:t>
            </a:r>
            <a:endParaRPr lang="en-US" sz="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2025-09-12T13:24:46Z</dcterms:created>
  <dcterms:modified xsi:type="dcterms:W3CDTF">2025-09-12T13:24:46Z</dcterms:modified>
</cp:coreProperties>
</file>